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D5A6F71-DA86-4055-9C1F-8511A1A52651}" type="datetimeFigureOut">
              <a:rPr lang="en-US" smtClean="0"/>
              <a:pPr/>
              <a:t>9/29/2018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1E26A97-57EA-498F-AF1C-9A84684F00E4}"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3042833-9FDD-4071-8E1D-CB583F0AC40F}" type="datetime1">
              <a:rPr lang="en-US" smtClean="0"/>
              <a:pPr/>
              <a:t>9/29/2018</a:t>
            </a:fld>
            <a:endParaRPr lang="en-US"/>
          </a:p>
        </p:txBody>
      </p:sp>
      <p:sp>
        <p:nvSpPr>
          <p:cNvPr id="5" name="Footer Placeholder 4"/>
          <p:cNvSpPr>
            <a:spLocks noGrp="1"/>
          </p:cNvSpPr>
          <p:nvPr>
            <p:ph type="ftr" sz="quarter" idx="11"/>
          </p:nvPr>
        </p:nvSpPr>
        <p:spPr/>
        <p:txBody>
          <a:bodyPr/>
          <a:lstStyle/>
          <a:p>
            <a:r>
              <a:rPr lang="en-US" smtClean="0"/>
              <a:t>NACLIN 2018, October 4-6, 2018, GITAM, Visakhapatnam</a:t>
            </a:r>
            <a:endParaRPr lang="en-US"/>
          </a:p>
        </p:txBody>
      </p:sp>
      <p:sp>
        <p:nvSpPr>
          <p:cNvPr id="6" name="Slide Number Placeholder 5"/>
          <p:cNvSpPr>
            <a:spLocks noGrp="1"/>
          </p:cNvSpPr>
          <p:nvPr>
            <p:ph type="sldNum" sz="quarter" idx="12"/>
          </p:nvPr>
        </p:nvSpPr>
        <p:spPr/>
        <p:txBody>
          <a:bodyPr/>
          <a:lstStyle/>
          <a:p>
            <a:fld id="{450842EB-49B4-41EE-ABC2-84D1CEADAF5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5B7755-356A-44A5-8270-F3208D08389C}" type="datetime1">
              <a:rPr lang="en-US" smtClean="0"/>
              <a:pPr/>
              <a:t>9/29/2018</a:t>
            </a:fld>
            <a:endParaRPr lang="en-US"/>
          </a:p>
        </p:txBody>
      </p:sp>
      <p:sp>
        <p:nvSpPr>
          <p:cNvPr id="5" name="Footer Placeholder 4"/>
          <p:cNvSpPr>
            <a:spLocks noGrp="1"/>
          </p:cNvSpPr>
          <p:nvPr>
            <p:ph type="ftr" sz="quarter" idx="11"/>
          </p:nvPr>
        </p:nvSpPr>
        <p:spPr/>
        <p:txBody>
          <a:bodyPr/>
          <a:lstStyle/>
          <a:p>
            <a:r>
              <a:rPr lang="en-US" smtClean="0"/>
              <a:t>NACLIN 2018, October 4-6, 2018, GITAM, Visakhapatnam</a:t>
            </a:r>
            <a:endParaRPr lang="en-US"/>
          </a:p>
        </p:txBody>
      </p:sp>
      <p:sp>
        <p:nvSpPr>
          <p:cNvPr id="6" name="Slide Number Placeholder 5"/>
          <p:cNvSpPr>
            <a:spLocks noGrp="1"/>
          </p:cNvSpPr>
          <p:nvPr>
            <p:ph type="sldNum" sz="quarter" idx="12"/>
          </p:nvPr>
        </p:nvSpPr>
        <p:spPr/>
        <p:txBody>
          <a:bodyPr/>
          <a:lstStyle/>
          <a:p>
            <a:fld id="{450842EB-49B4-41EE-ABC2-84D1CEADAF5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BE86381-3FAF-4926-B2A4-A348EFF16433}" type="datetime1">
              <a:rPr lang="en-US" smtClean="0"/>
              <a:pPr/>
              <a:t>9/29/2018</a:t>
            </a:fld>
            <a:endParaRPr lang="en-US"/>
          </a:p>
        </p:txBody>
      </p:sp>
      <p:sp>
        <p:nvSpPr>
          <p:cNvPr id="5" name="Footer Placeholder 4"/>
          <p:cNvSpPr>
            <a:spLocks noGrp="1"/>
          </p:cNvSpPr>
          <p:nvPr>
            <p:ph type="ftr" sz="quarter" idx="11"/>
          </p:nvPr>
        </p:nvSpPr>
        <p:spPr/>
        <p:txBody>
          <a:bodyPr/>
          <a:lstStyle/>
          <a:p>
            <a:r>
              <a:rPr lang="en-US" smtClean="0"/>
              <a:t>NACLIN 2018, October 4-6, 2018, GITAM, Visakhapatnam</a:t>
            </a:r>
            <a:endParaRPr lang="en-US"/>
          </a:p>
        </p:txBody>
      </p:sp>
      <p:sp>
        <p:nvSpPr>
          <p:cNvPr id="6" name="Slide Number Placeholder 5"/>
          <p:cNvSpPr>
            <a:spLocks noGrp="1"/>
          </p:cNvSpPr>
          <p:nvPr>
            <p:ph type="sldNum" sz="quarter" idx="12"/>
          </p:nvPr>
        </p:nvSpPr>
        <p:spPr/>
        <p:txBody>
          <a:bodyPr/>
          <a:lstStyle/>
          <a:p>
            <a:fld id="{450842EB-49B4-41EE-ABC2-84D1CEADAF5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13B7704-9092-4F6D-A945-3DD69A0043C8}" type="datetime1">
              <a:rPr lang="en-US" smtClean="0"/>
              <a:pPr/>
              <a:t>9/29/2018</a:t>
            </a:fld>
            <a:endParaRPr lang="en-US"/>
          </a:p>
        </p:txBody>
      </p:sp>
      <p:sp>
        <p:nvSpPr>
          <p:cNvPr id="5" name="Footer Placeholder 4"/>
          <p:cNvSpPr>
            <a:spLocks noGrp="1"/>
          </p:cNvSpPr>
          <p:nvPr>
            <p:ph type="ftr" sz="quarter" idx="11"/>
          </p:nvPr>
        </p:nvSpPr>
        <p:spPr/>
        <p:txBody>
          <a:bodyPr/>
          <a:lstStyle/>
          <a:p>
            <a:r>
              <a:rPr lang="en-US" smtClean="0"/>
              <a:t>NACLIN 2018, October 4-6, 2018, GITAM, Visakhapatnam</a:t>
            </a:r>
            <a:endParaRPr lang="en-US"/>
          </a:p>
        </p:txBody>
      </p:sp>
      <p:sp>
        <p:nvSpPr>
          <p:cNvPr id="6" name="Slide Number Placeholder 5"/>
          <p:cNvSpPr>
            <a:spLocks noGrp="1"/>
          </p:cNvSpPr>
          <p:nvPr>
            <p:ph type="sldNum" sz="quarter" idx="12"/>
          </p:nvPr>
        </p:nvSpPr>
        <p:spPr/>
        <p:txBody>
          <a:bodyPr/>
          <a:lstStyle/>
          <a:p>
            <a:fld id="{450842EB-49B4-41EE-ABC2-84D1CEADAF5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A089B1-0CE7-4858-8B14-8A7C53C9CB27}" type="datetime1">
              <a:rPr lang="en-US" smtClean="0"/>
              <a:pPr/>
              <a:t>9/29/2018</a:t>
            </a:fld>
            <a:endParaRPr lang="en-US"/>
          </a:p>
        </p:txBody>
      </p:sp>
      <p:sp>
        <p:nvSpPr>
          <p:cNvPr id="5" name="Footer Placeholder 4"/>
          <p:cNvSpPr>
            <a:spLocks noGrp="1"/>
          </p:cNvSpPr>
          <p:nvPr>
            <p:ph type="ftr" sz="quarter" idx="11"/>
          </p:nvPr>
        </p:nvSpPr>
        <p:spPr/>
        <p:txBody>
          <a:bodyPr/>
          <a:lstStyle/>
          <a:p>
            <a:r>
              <a:rPr lang="en-US" smtClean="0"/>
              <a:t>NACLIN 2018, October 4-6, 2018, GITAM, Visakhapatnam</a:t>
            </a:r>
            <a:endParaRPr lang="en-US"/>
          </a:p>
        </p:txBody>
      </p:sp>
      <p:sp>
        <p:nvSpPr>
          <p:cNvPr id="6" name="Slide Number Placeholder 5"/>
          <p:cNvSpPr>
            <a:spLocks noGrp="1"/>
          </p:cNvSpPr>
          <p:nvPr>
            <p:ph type="sldNum" sz="quarter" idx="12"/>
          </p:nvPr>
        </p:nvSpPr>
        <p:spPr/>
        <p:txBody>
          <a:bodyPr/>
          <a:lstStyle/>
          <a:p>
            <a:fld id="{450842EB-49B4-41EE-ABC2-84D1CEADAF5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10B0A9A-9C13-4DAE-8AE3-E03E3696FCF1}" type="datetime1">
              <a:rPr lang="en-US" smtClean="0"/>
              <a:pPr/>
              <a:t>9/29/2018</a:t>
            </a:fld>
            <a:endParaRPr lang="en-US"/>
          </a:p>
        </p:txBody>
      </p:sp>
      <p:sp>
        <p:nvSpPr>
          <p:cNvPr id="6" name="Footer Placeholder 5"/>
          <p:cNvSpPr>
            <a:spLocks noGrp="1"/>
          </p:cNvSpPr>
          <p:nvPr>
            <p:ph type="ftr" sz="quarter" idx="11"/>
          </p:nvPr>
        </p:nvSpPr>
        <p:spPr/>
        <p:txBody>
          <a:bodyPr/>
          <a:lstStyle/>
          <a:p>
            <a:r>
              <a:rPr lang="en-US" smtClean="0"/>
              <a:t>NACLIN 2018, October 4-6, 2018, GITAM, Visakhapatnam</a:t>
            </a:r>
            <a:endParaRPr lang="en-US"/>
          </a:p>
        </p:txBody>
      </p:sp>
      <p:sp>
        <p:nvSpPr>
          <p:cNvPr id="7" name="Slide Number Placeholder 6"/>
          <p:cNvSpPr>
            <a:spLocks noGrp="1"/>
          </p:cNvSpPr>
          <p:nvPr>
            <p:ph type="sldNum" sz="quarter" idx="12"/>
          </p:nvPr>
        </p:nvSpPr>
        <p:spPr/>
        <p:txBody>
          <a:bodyPr/>
          <a:lstStyle/>
          <a:p>
            <a:fld id="{450842EB-49B4-41EE-ABC2-84D1CEADAF5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7C1B21E-8AAE-4049-952F-C9D831AF653C}" type="datetime1">
              <a:rPr lang="en-US" smtClean="0"/>
              <a:pPr/>
              <a:t>9/29/2018</a:t>
            </a:fld>
            <a:endParaRPr lang="en-US"/>
          </a:p>
        </p:txBody>
      </p:sp>
      <p:sp>
        <p:nvSpPr>
          <p:cNvPr id="8" name="Footer Placeholder 7"/>
          <p:cNvSpPr>
            <a:spLocks noGrp="1"/>
          </p:cNvSpPr>
          <p:nvPr>
            <p:ph type="ftr" sz="quarter" idx="11"/>
          </p:nvPr>
        </p:nvSpPr>
        <p:spPr/>
        <p:txBody>
          <a:bodyPr/>
          <a:lstStyle/>
          <a:p>
            <a:r>
              <a:rPr lang="en-US" smtClean="0"/>
              <a:t>NACLIN 2018, October 4-6, 2018, GITAM, Visakhapatnam</a:t>
            </a:r>
            <a:endParaRPr lang="en-US"/>
          </a:p>
        </p:txBody>
      </p:sp>
      <p:sp>
        <p:nvSpPr>
          <p:cNvPr id="9" name="Slide Number Placeholder 8"/>
          <p:cNvSpPr>
            <a:spLocks noGrp="1"/>
          </p:cNvSpPr>
          <p:nvPr>
            <p:ph type="sldNum" sz="quarter" idx="12"/>
          </p:nvPr>
        </p:nvSpPr>
        <p:spPr/>
        <p:txBody>
          <a:bodyPr/>
          <a:lstStyle/>
          <a:p>
            <a:fld id="{450842EB-49B4-41EE-ABC2-84D1CEADAF5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9EFB3B8-03F5-4C38-AC18-5DA24B22AE45}" type="datetime1">
              <a:rPr lang="en-US" smtClean="0"/>
              <a:pPr/>
              <a:t>9/29/2018</a:t>
            </a:fld>
            <a:endParaRPr lang="en-US"/>
          </a:p>
        </p:txBody>
      </p:sp>
      <p:sp>
        <p:nvSpPr>
          <p:cNvPr id="4" name="Footer Placeholder 3"/>
          <p:cNvSpPr>
            <a:spLocks noGrp="1"/>
          </p:cNvSpPr>
          <p:nvPr>
            <p:ph type="ftr" sz="quarter" idx="11"/>
          </p:nvPr>
        </p:nvSpPr>
        <p:spPr/>
        <p:txBody>
          <a:bodyPr/>
          <a:lstStyle/>
          <a:p>
            <a:r>
              <a:rPr lang="en-US" smtClean="0"/>
              <a:t>NACLIN 2018, October 4-6, 2018, GITAM, Visakhapatnam</a:t>
            </a:r>
            <a:endParaRPr lang="en-US"/>
          </a:p>
        </p:txBody>
      </p:sp>
      <p:sp>
        <p:nvSpPr>
          <p:cNvPr id="5" name="Slide Number Placeholder 4"/>
          <p:cNvSpPr>
            <a:spLocks noGrp="1"/>
          </p:cNvSpPr>
          <p:nvPr>
            <p:ph type="sldNum" sz="quarter" idx="12"/>
          </p:nvPr>
        </p:nvSpPr>
        <p:spPr/>
        <p:txBody>
          <a:bodyPr/>
          <a:lstStyle/>
          <a:p>
            <a:fld id="{450842EB-49B4-41EE-ABC2-84D1CEADAF5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A1CEA5-3B4B-4BC3-AE9B-03569A9720BF}" type="datetime1">
              <a:rPr lang="en-US" smtClean="0"/>
              <a:pPr/>
              <a:t>9/29/2018</a:t>
            </a:fld>
            <a:endParaRPr lang="en-US"/>
          </a:p>
        </p:txBody>
      </p:sp>
      <p:sp>
        <p:nvSpPr>
          <p:cNvPr id="3" name="Footer Placeholder 2"/>
          <p:cNvSpPr>
            <a:spLocks noGrp="1"/>
          </p:cNvSpPr>
          <p:nvPr>
            <p:ph type="ftr" sz="quarter" idx="11"/>
          </p:nvPr>
        </p:nvSpPr>
        <p:spPr/>
        <p:txBody>
          <a:bodyPr/>
          <a:lstStyle/>
          <a:p>
            <a:r>
              <a:rPr lang="en-US" smtClean="0"/>
              <a:t>NACLIN 2018, October 4-6, 2018, GITAM, Visakhapatnam</a:t>
            </a:r>
            <a:endParaRPr lang="en-US"/>
          </a:p>
        </p:txBody>
      </p:sp>
      <p:sp>
        <p:nvSpPr>
          <p:cNvPr id="4" name="Slide Number Placeholder 3"/>
          <p:cNvSpPr>
            <a:spLocks noGrp="1"/>
          </p:cNvSpPr>
          <p:nvPr>
            <p:ph type="sldNum" sz="quarter" idx="12"/>
          </p:nvPr>
        </p:nvSpPr>
        <p:spPr/>
        <p:txBody>
          <a:bodyPr/>
          <a:lstStyle/>
          <a:p>
            <a:fld id="{450842EB-49B4-41EE-ABC2-84D1CEADAF5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6489A35-B98D-456E-B610-CBA005FD1B4B}" type="datetime1">
              <a:rPr lang="en-US" smtClean="0"/>
              <a:pPr/>
              <a:t>9/29/2018</a:t>
            </a:fld>
            <a:endParaRPr lang="en-US"/>
          </a:p>
        </p:txBody>
      </p:sp>
      <p:sp>
        <p:nvSpPr>
          <p:cNvPr id="6" name="Footer Placeholder 5"/>
          <p:cNvSpPr>
            <a:spLocks noGrp="1"/>
          </p:cNvSpPr>
          <p:nvPr>
            <p:ph type="ftr" sz="quarter" idx="11"/>
          </p:nvPr>
        </p:nvSpPr>
        <p:spPr/>
        <p:txBody>
          <a:bodyPr/>
          <a:lstStyle/>
          <a:p>
            <a:r>
              <a:rPr lang="en-US" smtClean="0"/>
              <a:t>NACLIN 2018, October 4-6, 2018, GITAM, Visakhapatnam</a:t>
            </a:r>
            <a:endParaRPr lang="en-US"/>
          </a:p>
        </p:txBody>
      </p:sp>
      <p:sp>
        <p:nvSpPr>
          <p:cNvPr id="7" name="Slide Number Placeholder 6"/>
          <p:cNvSpPr>
            <a:spLocks noGrp="1"/>
          </p:cNvSpPr>
          <p:nvPr>
            <p:ph type="sldNum" sz="quarter" idx="12"/>
          </p:nvPr>
        </p:nvSpPr>
        <p:spPr/>
        <p:txBody>
          <a:bodyPr/>
          <a:lstStyle/>
          <a:p>
            <a:fld id="{450842EB-49B4-41EE-ABC2-84D1CEADAF5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19400CA-B756-4460-8D07-C6C29929CCBC}" type="datetime1">
              <a:rPr lang="en-US" smtClean="0"/>
              <a:pPr/>
              <a:t>9/29/2018</a:t>
            </a:fld>
            <a:endParaRPr lang="en-US"/>
          </a:p>
        </p:txBody>
      </p:sp>
      <p:sp>
        <p:nvSpPr>
          <p:cNvPr id="6" name="Footer Placeholder 5"/>
          <p:cNvSpPr>
            <a:spLocks noGrp="1"/>
          </p:cNvSpPr>
          <p:nvPr>
            <p:ph type="ftr" sz="quarter" idx="11"/>
          </p:nvPr>
        </p:nvSpPr>
        <p:spPr/>
        <p:txBody>
          <a:bodyPr/>
          <a:lstStyle/>
          <a:p>
            <a:r>
              <a:rPr lang="en-US" smtClean="0"/>
              <a:t>NACLIN 2018, October 4-6, 2018, GITAM, Visakhapatnam</a:t>
            </a:r>
            <a:endParaRPr lang="en-US"/>
          </a:p>
        </p:txBody>
      </p:sp>
      <p:sp>
        <p:nvSpPr>
          <p:cNvPr id="7" name="Slide Number Placeholder 6"/>
          <p:cNvSpPr>
            <a:spLocks noGrp="1"/>
          </p:cNvSpPr>
          <p:nvPr>
            <p:ph type="sldNum" sz="quarter" idx="12"/>
          </p:nvPr>
        </p:nvSpPr>
        <p:spPr/>
        <p:txBody>
          <a:bodyPr/>
          <a:lstStyle/>
          <a:p>
            <a:fld id="{450842EB-49B4-41EE-ABC2-84D1CEADAF5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459D05-2330-4C03-BE66-EB7798950552}" type="datetime1">
              <a:rPr lang="en-US" smtClean="0"/>
              <a:pPr/>
              <a:t>9/29/2018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NACLIN 2018, October 4-6, 2018, GITAM, Visakhapatnam</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0842EB-49B4-41EE-ABC2-84D1CEADAF5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04800" y="457201"/>
            <a:ext cx="8458200" cy="2057400"/>
          </a:xfrm>
        </p:spPr>
        <p:txBody>
          <a:bodyPr>
            <a:normAutofit fontScale="90000"/>
          </a:bodyPr>
          <a:lstStyle/>
          <a:p>
            <a:r>
              <a:rPr lang="en-US" b="1" dirty="0" smtClean="0"/>
              <a:t/>
            </a:r>
            <a:br>
              <a:rPr lang="en-US" b="1" dirty="0" smtClean="0"/>
            </a:br>
            <a:r>
              <a:rPr lang="en-US" b="1" dirty="0" smtClean="0"/>
              <a:t>Usage </a:t>
            </a:r>
            <a:r>
              <a:rPr lang="en-US" b="1" dirty="0"/>
              <a:t>of ICT in the College </a:t>
            </a:r>
            <a:r>
              <a:rPr lang="en-US" b="1" dirty="0" smtClean="0"/>
              <a:t/>
            </a:r>
            <a:br>
              <a:rPr lang="en-US" b="1" dirty="0" smtClean="0"/>
            </a:br>
            <a:r>
              <a:rPr lang="en-US" b="1" dirty="0" smtClean="0"/>
              <a:t>Libraries </a:t>
            </a:r>
            <a:r>
              <a:rPr lang="en-US" b="1" dirty="0"/>
              <a:t>of </a:t>
            </a:r>
            <a:r>
              <a:rPr lang="en-US" b="1" dirty="0" smtClean="0"/>
              <a:t>Assam: An </a:t>
            </a:r>
            <a:r>
              <a:rPr lang="en-US" b="1" dirty="0"/>
              <a:t>Analytical Study</a:t>
            </a:r>
            <a:r>
              <a:rPr lang="en-US" dirty="0"/>
              <a:t/>
            </a:r>
            <a:br>
              <a:rPr lang="en-US" dirty="0"/>
            </a:br>
            <a:endParaRPr lang="en-US" dirty="0"/>
          </a:p>
        </p:txBody>
      </p:sp>
      <p:sp>
        <p:nvSpPr>
          <p:cNvPr id="3" name="Subtitle 2"/>
          <p:cNvSpPr>
            <a:spLocks noGrp="1"/>
          </p:cNvSpPr>
          <p:nvPr>
            <p:ph type="subTitle" idx="1"/>
          </p:nvPr>
        </p:nvSpPr>
        <p:spPr>
          <a:xfrm>
            <a:off x="762000" y="2819400"/>
            <a:ext cx="7620000" cy="3429000"/>
          </a:xfrm>
        </p:spPr>
        <p:txBody>
          <a:bodyPr>
            <a:normAutofit/>
          </a:bodyPr>
          <a:lstStyle/>
          <a:p>
            <a:endParaRPr lang="en-US" sz="2000" dirty="0" smtClean="0">
              <a:solidFill>
                <a:schemeClr val="tx1"/>
              </a:solidFill>
            </a:endParaRPr>
          </a:p>
          <a:p>
            <a:endParaRPr lang="en-US" sz="2000" dirty="0" smtClean="0">
              <a:solidFill>
                <a:schemeClr val="tx1"/>
              </a:solidFill>
            </a:endParaRPr>
          </a:p>
          <a:p>
            <a:r>
              <a:rPr lang="en-US" sz="2000" dirty="0" smtClean="0">
                <a:solidFill>
                  <a:schemeClr val="tx1"/>
                </a:solidFill>
              </a:rPr>
              <a:t>By</a:t>
            </a:r>
          </a:p>
          <a:p>
            <a:r>
              <a:rPr lang="en-US" sz="2000" dirty="0" smtClean="0">
                <a:solidFill>
                  <a:schemeClr val="tx1"/>
                </a:solidFill>
              </a:rPr>
              <a:t>Prafulla Kumar Mahanta</a:t>
            </a:r>
          </a:p>
          <a:p>
            <a:r>
              <a:rPr lang="en-US" sz="2000" dirty="0">
                <a:solidFill>
                  <a:schemeClr val="tx1"/>
                </a:solidFill>
              </a:rPr>
              <a:t>Librarian, Digboi College, Digboi, Tinsukia, </a:t>
            </a:r>
            <a:r>
              <a:rPr lang="en-US" sz="2000" dirty="0" smtClean="0">
                <a:solidFill>
                  <a:schemeClr val="tx1"/>
                </a:solidFill>
              </a:rPr>
              <a:t>Assam</a:t>
            </a:r>
          </a:p>
          <a:p>
            <a:r>
              <a:rPr lang="en-US" sz="2000" dirty="0">
                <a:solidFill>
                  <a:schemeClr val="tx1"/>
                </a:solidFill>
              </a:rPr>
              <a:t>&amp;</a:t>
            </a:r>
            <a:endParaRPr lang="en-US" sz="2000" dirty="0" smtClean="0">
              <a:solidFill>
                <a:schemeClr val="tx1"/>
              </a:solidFill>
            </a:endParaRPr>
          </a:p>
          <a:p>
            <a:r>
              <a:rPr lang="en-US" sz="2000" dirty="0" smtClean="0">
                <a:solidFill>
                  <a:schemeClr val="tx1"/>
                </a:solidFill>
              </a:rPr>
              <a:t>Dr</a:t>
            </a:r>
            <a:r>
              <a:rPr lang="en-US" sz="2000" dirty="0">
                <a:solidFill>
                  <a:schemeClr val="tx1"/>
                </a:solidFill>
              </a:rPr>
              <a:t>. Drubajit </a:t>
            </a:r>
            <a:r>
              <a:rPr lang="en-US" sz="2000" dirty="0" smtClean="0">
                <a:solidFill>
                  <a:schemeClr val="tx1"/>
                </a:solidFill>
              </a:rPr>
              <a:t>Das</a:t>
            </a:r>
          </a:p>
          <a:p>
            <a:r>
              <a:rPr lang="en-US" sz="2000" dirty="0">
                <a:solidFill>
                  <a:schemeClr val="tx1"/>
                </a:solidFill>
              </a:rPr>
              <a:t>Librarian, S.B. </a:t>
            </a:r>
            <a:r>
              <a:rPr lang="en-US" sz="2000" dirty="0" err="1">
                <a:solidFill>
                  <a:schemeClr val="tx1"/>
                </a:solidFill>
              </a:rPr>
              <a:t>Deorah</a:t>
            </a:r>
            <a:r>
              <a:rPr lang="en-US" sz="2000" dirty="0">
                <a:solidFill>
                  <a:schemeClr val="tx1"/>
                </a:solidFill>
              </a:rPr>
              <a:t> College, </a:t>
            </a:r>
            <a:r>
              <a:rPr lang="en-US" sz="2000" dirty="0" err="1" smtClean="0">
                <a:solidFill>
                  <a:schemeClr val="tx1"/>
                </a:solidFill>
              </a:rPr>
              <a:t>Guwahati</a:t>
            </a:r>
            <a:r>
              <a:rPr lang="en-US" sz="2000" dirty="0">
                <a:solidFill>
                  <a:schemeClr val="tx1"/>
                </a:solidFill>
              </a:rPr>
              <a:t>, Assam</a:t>
            </a:r>
          </a:p>
        </p:txBody>
      </p:sp>
      <p:sp>
        <p:nvSpPr>
          <p:cNvPr id="5" name="Footer Placeholder 4"/>
          <p:cNvSpPr>
            <a:spLocks noGrp="1"/>
          </p:cNvSpPr>
          <p:nvPr>
            <p:ph type="ftr" sz="quarter" idx="11"/>
          </p:nvPr>
        </p:nvSpPr>
        <p:spPr/>
        <p:txBody>
          <a:bodyPr/>
          <a:lstStyle/>
          <a:p>
            <a:r>
              <a:rPr lang="en-US" b="1" dirty="0" smtClean="0">
                <a:solidFill>
                  <a:schemeClr val="tx1">
                    <a:lumMod val="95000"/>
                    <a:lumOff val="5000"/>
                  </a:schemeClr>
                </a:solidFill>
              </a:rPr>
              <a:t>NACLIN 2018, October 4-6, </a:t>
            </a:r>
            <a:r>
              <a:rPr lang="en-US" b="1" dirty="0" smtClean="0">
                <a:solidFill>
                  <a:schemeClr val="tx1">
                    <a:lumMod val="95000"/>
                    <a:lumOff val="5000"/>
                  </a:schemeClr>
                </a:solidFill>
              </a:rPr>
              <a:t>2018</a:t>
            </a:r>
          </a:p>
          <a:p>
            <a:r>
              <a:rPr lang="en-US" b="1" dirty="0" smtClean="0">
                <a:solidFill>
                  <a:schemeClr val="tx1">
                    <a:lumMod val="95000"/>
                    <a:lumOff val="5000"/>
                  </a:schemeClr>
                </a:solidFill>
              </a:rPr>
              <a:t>GITAM</a:t>
            </a:r>
            <a:r>
              <a:rPr lang="en-US" b="1" dirty="0" smtClean="0">
                <a:solidFill>
                  <a:schemeClr val="tx1">
                    <a:lumMod val="95000"/>
                    <a:lumOff val="5000"/>
                  </a:schemeClr>
                </a:solidFill>
              </a:rPr>
              <a:t>, Visakhapatnam</a:t>
            </a:r>
            <a:endParaRPr lang="en-US" b="1" dirty="0">
              <a:solidFill>
                <a:schemeClr val="tx1">
                  <a:lumMod val="95000"/>
                  <a:lumOff val="5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en-US" sz="3200" b="1" dirty="0" smtClean="0"/>
              <a:t> Status of Library Automation</a:t>
            </a:r>
            <a:endParaRPr lang="en-US" sz="3200" dirty="0"/>
          </a:p>
        </p:txBody>
      </p:sp>
      <p:sp>
        <p:nvSpPr>
          <p:cNvPr id="3" name="Content Placeholder 2"/>
          <p:cNvSpPr>
            <a:spLocks noGrp="1"/>
          </p:cNvSpPr>
          <p:nvPr>
            <p:ph idx="1"/>
          </p:nvPr>
        </p:nvSpPr>
        <p:spPr>
          <a:xfrm>
            <a:off x="457200" y="990600"/>
            <a:ext cx="8229600" cy="5135563"/>
          </a:xfrm>
        </p:spPr>
        <p:txBody>
          <a:bodyPr>
            <a:normAutofit/>
          </a:bodyPr>
          <a:lstStyle/>
          <a:p>
            <a:pPr algn="just"/>
            <a:r>
              <a:rPr lang="en-US" sz="2200" b="1" dirty="0" smtClean="0"/>
              <a:t>Views on Library Automation: </a:t>
            </a:r>
          </a:p>
          <a:p>
            <a:pPr algn="just">
              <a:buNone/>
            </a:pPr>
            <a:r>
              <a:rPr lang="en-US" sz="2200" b="1" dirty="0" smtClean="0"/>
              <a:t>	</a:t>
            </a:r>
            <a:r>
              <a:rPr lang="en-US" sz="2200" dirty="0" smtClean="0"/>
              <a:t>The highest 68.0% libraries are partially automated while 29.0% libraries are fully automated. The least 3.0% libraries are found not automated. </a:t>
            </a:r>
          </a:p>
          <a:p>
            <a:pPr algn="just"/>
            <a:r>
              <a:rPr lang="en-US" sz="2200" b="1" dirty="0" smtClean="0"/>
              <a:t>Software used for automation:</a:t>
            </a:r>
          </a:p>
          <a:p>
            <a:pPr algn="just">
              <a:buNone/>
            </a:pPr>
            <a:r>
              <a:rPr lang="en-US" sz="2200" b="1" dirty="0" smtClean="0"/>
              <a:t>	</a:t>
            </a:r>
            <a:r>
              <a:rPr lang="en-US" sz="2200" dirty="0" smtClean="0"/>
              <a:t>The highest 94.0% of the libraries have been using SOUL software while only 2.0% libraries have been using Koha software and least 1.0% library using </a:t>
            </a:r>
            <a:r>
              <a:rPr lang="en-US" sz="2200" dirty="0" err="1" smtClean="0"/>
              <a:t>Exalib</a:t>
            </a:r>
            <a:r>
              <a:rPr lang="en-US" sz="2200" dirty="0" smtClean="0"/>
              <a:t> software.</a:t>
            </a:r>
          </a:p>
          <a:p>
            <a:pPr algn="just"/>
            <a:r>
              <a:rPr lang="en-US" sz="2200" b="1" dirty="0" smtClean="0"/>
              <a:t>Automation modules used by the library:</a:t>
            </a:r>
          </a:p>
          <a:p>
            <a:pPr algn="just">
              <a:buNone/>
            </a:pPr>
            <a:r>
              <a:rPr lang="en-US" sz="2200" dirty="0" smtClean="0"/>
              <a:t>	The highest 94.0% libraries have been using cataloguing module, 88.0% libraries using OPAC modules, 77.0% libraries using circulation module,25.0% of the libraries have been using serial control and least 17.0% libraries using acquisition module.</a:t>
            </a:r>
          </a:p>
          <a:p>
            <a:endParaRPr lang="en-US" dirty="0"/>
          </a:p>
        </p:txBody>
      </p:sp>
      <p:sp>
        <p:nvSpPr>
          <p:cNvPr id="5" name="Footer Placeholder 4"/>
          <p:cNvSpPr>
            <a:spLocks noGrp="1"/>
          </p:cNvSpPr>
          <p:nvPr>
            <p:ph type="ftr" sz="quarter" idx="11"/>
          </p:nvPr>
        </p:nvSpPr>
        <p:spPr/>
        <p:txBody>
          <a:bodyPr/>
          <a:lstStyle/>
          <a:p>
            <a:r>
              <a:rPr lang="en-US" b="1" dirty="0" smtClean="0">
                <a:solidFill>
                  <a:schemeClr val="tx1">
                    <a:lumMod val="95000"/>
                    <a:lumOff val="5000"/>
                  </a:schemeClr>
                </a:solidFill>
              </a:rPr>
              <a:t>NACLIN 2018, October 4-6, </a:t>
            </a:r>
            <a:r>
              <a:rPr lang="en-US" b="1" dirty="0" smtClean="0">
                <a:solidFill>
                  <a:schemeClr val="tx1">
                    <a:lumMod val="95000"/>
                    <a:lumOff val="5000"/>
                  </a:schemeClr>
                </a:solidFill>
              </a:rPr>
              <a:t>2018</a:t>
            </a:r>
          </a:p>
          <a:p>
            <a:r>
              <a:rPr lang="en-US" b="1" dirty="0" smtClean="0">
                <a:solidFill>
                  <a:schemeClr val="tx1">
                    <a:lumMod val="95000"/>
                    <a:lumOff val="5000"/>
                  </a:schemeClr>
                </a:solidFill>
              </a:rPr>
              <a:t>GITAM</a:t>
            </a:r>
            <a:r>
              <a:rPr lang="en-US" b="1" dirty="0" smtClean="0">
                <a:solidFill>
                  <a:schemeClr val="tx1">
                    <a:lumMod val="95000"/>
                    <a:lumOff val="5000"/>
                  </a:schemeClr>
                </a:solidFill>
              </a:rPr>
              <a:t>, Visakhapatnam</a:t>
            </a:r>
            <a:endParaRPr lang="en-US" b="1" dirty="0">
              <a:solidFill>
                <a:schemeClr val="tx1">
                  <a:lumMod val="95000"/>
                  <a:lumOff val="5000"/>
                </a:schemeClr>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en-US" sz="3200" b="1" dirty="0" smtClean="0"/>
              <a:t>Status of Institutional repositories</a:t>
            </a:r>
            <a:endParaRPr lang="en-US" sz="3200" dirty="0"/>
          </a:p>
        </p:txBody>
      </p:sp>
      <p:sp>
        <p:nvSpPr>
          <p:cNvPr id="3" name="Content Placeholder 2"/>
          <p:cNvSpPr>
            <a:spLocks noGrp="1"/>
          </p:cNvSpPr>
          <p:nvPr>
            <p:ph idx="1"/>
          </p:nvPr>
        </p:nvSpPr>
        <p:spPr>
          <a:xfrm>
            <a:off x="457200" y="1219200"/>
            <a:ext cx="8229600" cy="4906963"/>
          </a:xfrm>
        </p:spPr>
        <p:txBody>
          <a:bodyPr>
            <a:normAutofit/>
          </a:bodyPr>
          <a:lstStyle/>
          <a:p>
            <a:pPr algn="just"/>
            <a:r>
              <a:rPr lang="en-US" sz="2800" b="1" dirty="0" smtClean="0"/>
              <a:t>Views on Institutional repositories:</a:t>
            </a:r>
          </a:p>
          <a:p>
            <a:pPr algn="just">
              <a:buNone/>
            </a:pPr>
            <a:r>
              <a:rPr lang="en-US" sz="2800" dirty="0" smtClean="0"/>
              <a:t>	The highest 34.0% libraries are available institutional repositories while 24.0% libraries are still in process and 42.0% libraries does not have institutional repository. </a:t>
            </a:r>
          </a:p>
          <a:p>
            <a:pPr algn="just"/>
            <a:r>
              <a:rPr lang="en-US" sz="2800" b="1" dirty="0" smtClean="0"/>
              <a:t>Repository Software used in the library:</a:t>
            </a:r>
          </a:p>
          <a:p>
            <a:pPr algn="just">
              <a:buNone/>
            </a:pPr>
            <a:r>
              <a:rPr lang="en-US" sz="2800" b="1" dirty="0" smtClean="0"/>
              <a:t>	</a:t>
            </a:r>
            <a:r>
              <a:rPr lang="en-US" sz="2800" dirty="0" smtClean="0"/>
              <a:t>The highest 48.0% libraries are using Dspace software. 8.0% libraries using other local made digital library software and the least 2.0% libraries using Greenstone.</a:t>
            </a:r>
          </a:p>
          <a:p>
            <a:endParaRPr lang="en-US" dirty="0"/>
          </a:p>
        </p:txBody>
      </p:sp>
      <p:sp>
        <p:nvSpPr>
          <p:cNvPr id="5" name="Footer Placeholder 4"/>
          <p:cNvSpPr>
            <a:spLocks noGrp="1"/>
          </p:cNvSpPr>
          <p:nvPr>
            <p:ph type="ftr" sz="quarter" idx="11"/>
          </p:nvPr>
        </p:nvSpPr>
        <p:spPr/>
        <p:txBody>
          <a:bodyPr/>
          <a:lstStyle/>
          <a:p>
            <a:r>
              <a:rPr lang="en-US" b="1" dirty="0" smtClean="0">
                <a:solidFill>
                  <a:schemeClr val="tx1">
                    <a:lumMod val="95000"/>
                    <a:lumOff val="5000"/>
                  </a:schemeClr>
                </a:solidFill>
              </a:rPr>
              <a:t>NACLIN 2018, October 4-6, </a:t>
            </a:r>
            <a:r>
              <a:rPr lang="en-US" b="1" dirty="0" smtClean="0">
                <a:solidFill>
                  <a:schemeClr val="tx1">
                    <a:lumMod val="95000"/>
                    <a:lumOff val="5000"/>
                  </a:schemeClr>
                </a:solidFill>
              </a:rPr>
              <a:t>2018</a:t>
            </a:r>
          </a:p>
          <a:p>
            <a:r>
              <a:rPr lang="en-US" b="1" dirty="0" smtClean="0">
                <a:solidFill>
                  <a:schemeClr val="tx1">
                    <a:lumMod val="95000"/>
                    <a:lumOff val="5000"/>
                  </a:schemeClr>
                </a:solidFill>
              </a:rPr>
              <a:t>GITAM</a:t>
            </a:r>
            <a:r>
              <a:rPr lang="en-US" b="1" dirty="0" smtClean="0">
                <a:solidFill>
                  <a:schemeClr val="tx1">
                    <a:lumMod val="95000"/>
                    <a:lumOff val="5000"/>
                  </a:schemeClr>
                </a:solidFill>
              </a:rPr>
              <a:t>, Visakhapatnam</a:t>
            </a:r>
            <a:endParaRPr lang="en-US" b="1" dirty="0">
              <a:solidFill>
                <a:schemeClr val="tx1">
                  <a:lumMod val="95000"/>
                  <a:lumOff val="5000"/>
                </a:schemeClr>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sz="3200" b="1" dirty="0" smtClean="0"/>
              <a:t>Document digitized by the library</a:t>
            </a:r>
            <a:endParaRPr lang="en-US" sz="3200" dirty="0"/>
          </a:p>
        </p:txBody>
      </p:sp>
      <p:graphicFrame>
        <p:nvGraphicFramePr>
          <p:cNvPr id="4" name="Content Placeholder 3"/>
          <p:cNvGraphicFramePr>
            <a:graphicFrameLocks noGrp="1"/>
          </p:cNvGraphicFramePr>
          <p:nvPr>
            <p:ph idx="1"/>
          </p:nvPr>
        </p:nvGraphicFramePr>
        <p:xfrm>
          <a:off x="1219201" y="1447796"/>
          <a:ext cx="6781800" cy="4343402"/>
        </p:xfrm>
        <a:graphic>
          <a:graphicData uri="http://schemas.openxmlformats.org/drawingml/2006/table">
            <a:tbl>
              <a:tblPr/>
              <a:tblGrid>
                <a:gridCol w="846869"/>
                <a:gridCol w="2561140"/>
                <a:gridCol w="2001691"/>
                <a:gridCol w="1372100"/>
              </a:tblGrid>
              <a:tr h="624541">
                <a:tc gridSpan="4">
                  <a:txBody>
                    <a:bodyPr/>
                    <a:lstStyle/>
                    <a:p>
                      <a:pPr marL="0" marR="0" algn="ctr">
                        <a:lnSpc>
                          <a:spcPct val="115000"/>
                        </a:lnSpc>
                        <a:spcBef>
                          <a:spcPts val="0"/>
                        </a:spcBef>
                        <a:spcAft>
                          <a:spcPts val="0"/>
                        </a:spcAft>
                      </a:pPr>
                      <a:r>
                        <a:rPr lang="en-US" sz="1400" b="1" dirty="0">
                          <a:latin typeface="Times New Roman"/>
                          <a:ea typeface="Calibri"/>
                          <a:cs typeface="Times New Roman"/>
                        </a:rPr>
                        <a:t>Table 14</a:t>
                      </a:r>
                      <a:endParaRPr lang="en-US" sz="1400" dirty="0">
                        <a:latin typeface="Calibri"/>
                        <a:ea typeface="Calibri"/>
                        <a:cs typeface="Times New Roman"/>
                      </a:endParaRPr>
                    </a:p>
                    <a:p>
                      <a:pPr marL="0" marR="0" algn="ctr">
                        <a:lnSpc>
                          <a:spcPct val="115000"/>
                        </a:lnSpc>
                        <a:spcBef>
                          <a:spcPts val="0"/>
                        </a:spcBef>
                        <a:spcAft>
                          <a:spcPts val="0"/>
                        </a:spcAft>
                      </a:pPr>
                      <a:r>
                        <a:rPr lang="en-US" sz="1400" b="1" dirty="0">
                          <a:latin typeface="Times New Roman"/>
                          <a:ea typeface="Calibri"/>
                          <a:cs typeface="Times New Roman"/>
                        </a:rPr>
                        <a:t>Document digitized by the library</a:t>
                      </a:r>
                      <a:endParaRPr lang="en-US" sz="14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r>
              <a:tr h="312271">
                <a:tc>
                  <a:txBody>
                    <a:bodyPr/>
                    <a:lstStyle/>
                    <a:p>
                      <a:pPr marL="0" marR="0" algn="ctr">
                        <a:lnSpc>
                          <a:spcPct val="115000"/>
                        </a:lnSpc>
                        <a:spcBef>
                          <a:spcPts val="0"/>
                        </a:spcBef>
                        <a:spcAft>
                          <a:spcPts val="0"/>
                        </a:spcAft>
                      </a:pPr>
                      <a:r>
                        <a:rPr lang="en-US" sz="1600" b="1" dirty="0">
                          <a:latin typeface="Times New Roman"/>
                          <a:ea typeface="Calibri"/>
                          <a:cs typeface="Times New Roman"/>
                        </a:rPr>
                        <a:t>S.No</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b="1" dirty="0">
                          <a:latin typeface="Times New Roman"/>
                          <a:ea typeface="Calibri"/>
                          <a:cs typeface="Times New Roman"/>
                        </a:rPr>
                        <a:t>Documents</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dirty="0">
                          <a:latin typeface="Times New Roman"/>
                          <a:ea typeface="Calibri"/>
                          <a:cs typeface="Times New Roman"/>
                        </a:rPr>
                        <a:t>Responses(n=100)</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a:latin typeface="Times New Roman"/>
                          <a:ea typeface="Calibri"/>
                          <a:cs typeface="Times New Roman"/>
                        </a:rPr>
                        <a:t>Percentage</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0659">
                <a:tc>
                  <a:txBody>
                    <a:bodyPr/>
                    <a:lstStyle/>
                    <a:p>
                      <a:pPr marL="0" marR="0" algn="ctr">
                        <a:lnSpc>
                          <a:spcPct val="115000"/>
                        </a:lnSpc>
                        <a:spcBef>
                          <a:spcPts val="0"/>
                        </a:spcBef>
                        <a:spcAft>
                          <a:spcPts val="0"/>
                        </a:spcAft>
                      </a:pPr>
                      <a:r>
                        <a:rPr lang="en-US" sz="1600">
                          <a:latin typeface="Times New Roman"/>
                          <a:ea typeface="Calibri"/>
                          <a:cs typeface="Times New Roman"/>
                        </a:rPr>
                        <a:t>1</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dirty="0">
                          <a:latin typeface="Times New Roman"/>
                          <a:ea typeface="Calibri"/>
                          <a:cs typeface="Times New Roman"/>
                        </a:rPr>
                        <a:t>Books</a:t>
                      </a:r>
                      <a:endParaRPr lang="en-US"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latin typeface="Times New Roman"/>
                          <a:ea typeface="Calibri"/>
                          <a:cs typeface="Times New Roman"/>
                        </a:rPr>
                        <a:t>27</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latin typeface="Times New Roman"/>
                          <a:ea typeface="Calibri"/>
                          <a:cs typeface="Times New Roman"/>
                        </a:rPr>
                        <a:t>27.0%</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0659">
                <a:tc>
                  <a:txBody>
                    <a:bodyPr/>
                    <a:lstStyle/>
                    <a:p>
                      <a:pPr marL="0" marR="0" algn="ctr">
                        <a:lnSpc>
                          <a:spcPct val="115000"/>
                        </a:lnSpc>
                        <a:spcBef>
                          <a:spcPts val="0"/>
                        </a:spcBef>
                        <a:spcAft>
                          <a:spcPts val="0"/>
                        </a:spcAft>
                      </a:pPr>
                      <a:r>
                        <a:rPr lang="en-US" sz="1600">
                          <a:latin typeface="Times New Roman"/>
                          <a:ea typeface="Calibri"/>
                          <a:cs typeface="Times New Roman"/>
                        </a:rPr>
                        <a:t>2</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latin typeface="Times New Roman"/>
                          <a:ea typeface="Calibri"/>
                          <a:cs typeface="Times New Roman"/>
                        </a:rPr>
                        <a:t>Journals</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a:latin typeface="Times New Roman"/>
                          <a:ea typeface="Calibri"/>
                          <a:cs typeface="Times New Roman"/>
                        </a:rPr>
                        <a:t>20</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latin typeface="Times New Roman"/>
                          <a:ea typeface="Calibri"/>
                          <a:cs typeface="Times New Roman"/>
                        </a:rPr>
                        <a:t>20.0%</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0659">
                <a:tc>
                  <a:txBody>
                    <a:bodyPr/>
                    <a:lstStyle/>
                    <a:p>
                      <a:pPr marL="0" marR="0" algn="ctr">
                        <a:lnSpc>
                          <a:spcPct val="115000"/>
                        </a:lnSpc>
                        <a:spcBef>
                          <a:spcPts val="0"/>
                        </a:spcBef>
                        <a:spcAft>
                          <a:spcPts val="0"/>
                        </a:spcAft>
                      </a:pPr>
                      <a:r>
                        <a:rPr lang="en-US" sz="1600">
                          <a:latin typeface="Times New Roman"/>
                          <a:ea typeface="Calibri"/>
                          <a:cs typeface="Times New Roman"/>
                        </a:rPr>
                        <a:t>3</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latin typeface="Times New Roman"/>
                          <a:ea typeface="Calibri"/>
                          <a:cs typeface="Times New Roman"/>
                        </a:rPr>
                        <a:t>Magazine</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a:latin typeface="Times New Roman"/>
                          <a:ea typeface="Calibri"/>
                          <a:cs typeface="Times New Roman"/>
                        </a:rPr>
                        <a:t>34</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latin typeface="Times New Roman"/>
                          <a:ea typeface="Calibri"/>
                          <a:cs typeface="Times New Roman"/>
                        </a:rPr>
                        <a:t>34.0%</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0659">
                <a:tc>
                  <a:txBody>
                    <a:bodyPr/>
                    <a:lstStyle/>
                    <a:p>
                      <a:pPr marL="0" marR="0" algn="ctr">
                        <a:lnSpc>
                          <a:spcPct val="115000"/>
                        </a:lnSpc>
                        <a:spcBef>
                          <a:spcPts val="0"/>
                        </a:spcBef>
                        <a:spcAft>
                          <a:spcPts val="0"/>
                        </a:spcAft>
                      </a:pPr>
                      <a:r>
                        <a:rPr lang="en-US" sz="1600">
                          <a:latin typeface="Times New Roman"/>
                          <a:ea typeface="Calibri"/>
                          <a:cs typeface="Times New Roman"/>
                        </a:rPr>
                        <a:t>4</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latin typeface="Times New Roman"/>
                          <a:ea typeface="Calibri"/>
                          <a:cs typeface="Times New Roman"/>
                        </a:rPr>
                        <a:t>Conference proceeding</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a:latin typeface="Times New Roman"/>
                          <a:ea typeface="Calibri"/>
                          <a:cs typeface="Times New Roman"/>
                        </a:rPr>
                        <a:t>25</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latin typeface="Times New Roman"/>
                          <a:ea typeface="Calibri"/>
                          <a:cs typeface="Times New Roman"/>
                        </a:rPr>
                        <a:t>25.0%</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0659">
                <a:tc>
                  <a:txBody>
                    <a:bodyPr/>
                    <a:lstStyle/>
                    <a:p>
                      <a:pPr marL="0" marR="0" algn="ctr">
                        <a:lnSpc>
                          <a:spcPct val="115000"/>
                        </a:lnSpc>
                        <a:spcBef>
                          <a:spcPts val="0"/>
                        </a:spcBef>
                        <a:spcAft>
                          <a:spcPts val="0"/>
                        </a:spcAft>
                      </a:pPr>
                      <a:r>
                        <a:rPr lang="en-US" sz="1600">
                          <a:latin typeface="Times New Roman"/>
                          <a:ea typeface="Calibri"/>
                          <a:cs typeface="Times New Roman"/>
                        </a:rPr>
                        <a:t>5</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latin typeface="Times New Roman"/>
                          <a:ea typeface="Calibri"/>
                          <a:cs typeface="Times New Roman"/>
                        </a:rPr>
                        <a:t>Dissertation</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a:latin typeface="Times New Roman"/>
                          <a:ea typeface="Calibri"/>
                          <a:cs typeface="Times New Roman"/>
                        </a:rPr>
                        <a:t>21</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latin typeface="Times New Roman"/>
                          <a:ea typeface="Calibri"/>
                          <a:cs typeface="Times New Roman"/>
                        </a:rPr>
                        <a:t>21.0%</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0659">
                <a:tc>
                  <a:txBody>
                    <a:bodyPr/>
                    <a:lstStyle/>
                    <a:p>
                      <a:pPr marL="0" marR="0" algn="ctr">
                        <a:lnSpc>
                          <a:spcPct val="115000"/>
                        </a:lnSpc>
                        <a:spcBef>
                          <a:spcPts val="0"/>
                        </a:spcBef>
                        <a:spcAft>
                          <a:spcPts val="0"/>
                        </a:spcAft>
                      </a:pPr>
                      <a:r>
                        <a:rPr lang="en-US" sz="1600">
                          <a:latin typeface="Times New Roman"/>
                          <a:ea typeface="Calibri"/>
                          <a:cs typeface="Times New Roman"/>
                        </a:rPr>
                        <a:t>6</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latin typeface="Times New Roman"/>
                          <a:ea typeface="Calibri"/>
                          <a:cs typeface="Times New Roman"/>
                        </a:rPr>
                        <a:t>Thesis</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a:latin typeface="Times New Roman"/>
                          <a:ea typeface="Calibri"/>
                          <a:cs typeface="Times New Roman"/>
                        </a:rPr>
                        <a:t>18</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latin typeface="Times New Roman"/>
                          <a:ea typeface="Calibri"/>
                          <a:cs typeface="Times New Roman"/>
                        </a:rPr>
                        <a:t>18.0%</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0659">
                <a:tc>
                  <a:txBody>
                    <a:bodyPr/>
                    <a:lstStyle/>
                    <a:p>
                      <a:pPr marL="0" marR="0" algn="ctr">
                        <a:lnSpc>
                          <a:spcPct val="115000"/>
                        </a:lnSpc>
                        <a:spcBef>
                          <a:spcPts val="0"/>
                        </a:spcBef>
                        <a:spcAft>
                          <a:spcPts val="0"/>
                        </a:spcAft>
                      </a:pPr>
                      <a:r>
                        <a:rPr lang="en-US" sz="1600">
                          <a:latin typeface="Times New Roman"/>
                          <a:ea typeface="Calibri"/>
                          <a:cs typeface="Times New Roman"/>
                        </a:rPr>
                        <a:t>7</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latin typeface="Times New Roman"/>
                          <a:ea typeface="Calibri"/>
                          <a:cs typeface="Times New Roman"/>
                        </a:rPr>
                        <a:t>Question paper</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a:latin typeface="Times New Roman"/>
                          <a:ea typeface="Calibri"/>
                          <a:cs typeface="Times New Roman"/>
                        </a:rPr>
                        <a:t>42</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latin typeface="Times New Roman"/>
                          <a:ea typeface="Calibri"/>
                          <a:cs typeface="Times New Roman"/>
                        </a:rPr>
                        <a:t>42.0%</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0659">
                <a:tc>
                  <a:txBody>
                    <a:bodyPr/>
                    <a:lstStyle/>
                    <a:p>
                      <a:pPr marL="0" marR="0" algn="ctr">
                        <a:lnSpc>
                          <a:spcPct val="115000"/>
                        </a:lnSpc>
                        <a:spcBef>
                          <a:spcPts val="0"/>
                        </a:spcBef>
                        <a:spcAft>
                          <a:spcPts val="0"/>
                        </a:spcAft>
                      </a:pPr>
                      <a:r>
                        <a:rPr lang="en-US" sz="1600">
                          <a:latin typeface="Times New Roman"/>
                          <a:ea typeface="Calibri"/>
                          <a:cs typeface="Times New Roman"/>
                        </a:rPr>
                        <a:t>8</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latin typeface="Times New Roman"/>
                          <a:ea typeface="Calibri"/>
                          <a:cs typeface="Times New Roman"/>
                        </a:rPr>
                        <a:t>Leaflet</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a:latin typeface="Times New Roman"/>
                          <a:ea typeface="Calibri"/>
                          <a:cs typeface="Times New Roman"/>
                        </a:rPr>
                        <a:t>18</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latin typeface="Times New Roman"/>
                          <a:ea typeface="Calibri"/>
                          <a:cs typeface="Times New Roman"/>
                        </a:rPr>
                        <a:t>18.0%</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0659">
                <a:tc>
                  <a:txBody>
                    <a:bodyPr/>
                    <a:lstStyle/>
                    <a:p>
                      <a:pPr marL="0" marR="0" algn="ctr">
                        <a:lnSpc>
                          <a:spcPct val="115000"/>
                        </a:lnSpc>
                        <a:spcBef>
                          <a:spcPts val="0"/>
                        </a:spcBef>
                        <a:spcAft>
                          <a:spcPts val="0"/>
                        </a:spcAft>
                      </a:pPr>
                      <a:r>
                        <a:rPr lang="en-US" sz="1600">
                          <a:latin typeface="Times New Roman"/>
                          <a:ea typeface="Calibri"/>
                          <a:cs typeface="Times New Roman"/>
                        </a:rPr>
                        <a:t>9</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latin typeface="Times New Roman"/>
                          <a:ea typeface="Calibri"/>
                          <a:cs typeface="Times New Roman"/>
                        </a:rPr>
                        <a:t>Prospectus</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a:latin typeface="Times New Roman"/>
                          <a:ea typeface="Calibri"/>
                          <a:cs typeface="Times New Roman"/>
                        </a:rPr>
                        <a:t>28</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latin typeface="Times New Roman"/>
                          <a:ea typeface="Calibri"/>
                          <a:cs typeface="Times New Roman"/>
                        </a:rPr>
                        <a:t>28.0%</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0659">
                <a:tc>
                  <a:txBody>
                    <a:bodyPr/>
                    <a:lstStyle/>
                    <a:p>
                      <a:pPr marL="0" marR="0" algn="ctr">
                        <a:lnSpc>
                          <a:spcPct val="115000"/>
                        </a:lnSpc>
                        <a:spcBef>
                          <a:spcPts val="0"/>
                        </a:spcBef>
                        <a:spcAft>
                          <a:spcPts val="0"/>
                        </a:spcAft>
                      </a:pPr>
                      <a:r>
                        <a:rPr lang="en-US" sz="1600">
                          <a:latin typeface="Times New Roman"/>
                          <a:ea typeface="Calibri"/>
                          <a:cs typeface="Times New Roman"/>
                        </a:rPr>
                        <a:t>10</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latin typeface="Times New Roman"/>
                          <a:ea typeface="Calibri"/>
                          <a:cs typeface="Times New Roman"/>
                        </a:rPr>
                        <a:t>Photo Gallery</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a:latin typeface="Times New Roman"/>
                          <a:ea typeface="Calibri"/>
                          <a:cs typeface="Times New Roman"/>
                        </a:rPr>
                        <a:t>27</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latin typeface="Times New Roman"/>
                          <a:ea typeface="Calibri"/>
                          <a:cs typeface="Times New Roman"/>
                        </a:rPr>
                        <a:t>27.0%</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Footer Placeholder 5"/>
          <p:cNvSpPr>
            <a:spLocks noGrp="1"/>
          </p:cNvSpPr>
          <p:nvPr>
            <p:ph type="ftr" sz="quarter" idx="11"/>
          </p:nvPr>
        </p:nvSpPr>
        <p:spPr/>
        <p:txBody>
          <a:bodyPr/>
          <a:lstStyle/>
          <a:p>
            <a:r>
              <a:rPr lang="en-US" b="1" dirty="0" smtClean="0">
                <a:solidFill>
                  <a:schemeClr val="tx1">
                    <a:lumMod val="95000"/>
                    <a:lumOff val="5000"/>
                  </a:schemeClr>
                </a:solidFill>
              </a:rPr>
              <a:t>NACLIN 2018, October 4-6, </a:t>
            </a:r>
            <a:r>
              <a:rPr lang="en-US" b="1" dirty="0" smtClean="0">
                <a:solidFill>
                  <a:schemeClr val="tx1">
                    <a:lumMod val="95000"/>
                    <a:lumOff val="5000"/>
                  </a:schemeClr>
                </a:solidFill>
              </a:rPr>
              <a:t>2018</a:t>
            </a:r>
          </a:p>
          <a:p>
            <a:r>
              <a:rPr lang="en-US" b="1" dirty="0" smtClean="0">
                <a:solidFill>
                  <a:schemeClr val="tx1">
                    <a:lumMod val="95000"/>
                    <a:lumOff val="5000"/>
                  </a:schemeClr>
                </a:solidFill>
              </a:rPr>
              <a:t>GITAM</a:t>
            </a:r>
            <a:r>
              <a:rPr lang="en-US" b="1" dirty="0" smtClean="0">
                <a:solidFill>
                  <a:schemeClr val="tx1">
                    <a:lumMod val="95000"/>
                    <a:lumOff val="5000"/>
                  </a:schemeClr>
                </a:solidFill>
              </a:rPr>
              <a:t>, Visakhapatnam</a:t>
            </a:r>
            <a:endParaRPr lang="en-US" b="1" dirty="0">
              <a:solidFill>
                <a:schemeClr val="tx1">
                  <a:lumMod val="95000"/>
                  <a:lumOff val="5000"/>
                </a:schemeClr>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smtClean="0"/>
              <a:t>Objective 3</a:t>
            </a:r>
            <a:r>
              <a:rPr lang="en-US" sz="2400" dirty="0" smtClean="0"/>
              <a:t>: To identify the barriers to implement ICTs in the college libraries of Assam</a:t>
            </a:r>
            <a:endParaRPr lang="en-US" sz="2400" dirty="0"/>
          </a:p>
        </p:txBody>
      </p:sp>
      <p:graphicFrame>
        <p:nvGraphicFramePr>
          <p:cNvPr id="4" name="Content Placeholder 3"/>
          <p:cNvGraphicFramePr>
            <a:graphicFrameLocks noGrp="1"/>
          </p:cNvGraphicFramePr>
          <p:nvPr>
            <p:ph idx="1"/>
          </p:nvPr>
        </p:nvGraphicFramePr>
        <p:xfrm>
          <a:off x="1143000" y="1447802"/>
          <a:ext cx="7315200" cy="4620950"/>
        </p:xfrm>
        <a:graphic>
          <a:graphicData uri="http://schemas.openxmlformats.org/drawingml/2006/table">
            <a:tbl>
              <a:tblPr/>
              <a:tblGrid>
                <a:gridCol w="685800"/>
                <a:gridCol w="3810000"/>
                <a:gridCol w="1714684"/>
                <a:gridCol w="1104716"/>
              </a:tblGrid>
              <a:tr h="457198">
                <a:tc gridSpan="4">
                  <a:txBody>
                    <a:bodyPr/>
                    <a:lstStyle/>
                    <a:p>
                      <a:pPr marL="0" marR="182880" algn="ctr">
                        <a:lnSpc>
                          <a:spcPct val="115000"/>
                        </a:lnSpc>
                        <a:spcBef>
                          <a:spcPts val="0"/>
                        </a:spcBef>
                        <a:spcAft>
                          <a:spcPts val="0"/>
                        </a:spcAft>
                      </a:pPr>
                      <a:r>
                        <a:rPr lang="en-US" sz="1400" b="1" dirty="0">
                          <a:latin typeface="Times New Roman"/>
                        </a:rPr>
                        <a:t>Table 15</a:t>
                      </a:r>
                      <a:endParaRPr lang="en-US" sz="1400" dirty="0">
                        <a:latin typeface="Calibri"/>
                      </a:endParaRPr>
                    </a:p>
                    <a:p>
                      <a:pPr marL="0" marR="182880" algn="ctr">
                        <a:lnSpc>
                          <a:spcPct val="115000"/>
                        </a:lnSpc>
                        <a:spcBef>
                          <a:spcPts val="0"/>
                        </a:spcBef>
                        <a:spcAft>
                          <a:spcPts val="0"/>
                        </a:spcAft>
                      </a:pPr>
                      <a:r>
                        <a:rPr lang="en-US" sz="1400" b="1" dirty="0">
                          <a:latin typeface="Times New Roman"/>
                        </a:rPr>
                        <a:t>Constraints for Implementing ICT</a:t>
                      </a:r>
                      <a:endParaRPr lang="en-US" sz="1400" dirty="0">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r>
              <a:tr h="299720">
                <a:tc>
                  <a:txBody>
                    <a:bodyPr/>
                    <a:lstStyle/>
                    <a:p>
                      <a:pPr algn="ctr">
                        <a:lnSpc>
                          <a:spcPct val="115000"/>
                        </a:lnSpc>
                        <a:spcBef>
                          <a:spcPts val="0"/>
                        </a:spcBef>
                        <a:spcAft>
                          <a:spcPts val="0"/>
                        </a:spcAft>
                      </a:pPr>
                      <a:r>
                        <a:rPr lang="en-US" sz="1600" b="1" dirty="0">
                          <a:latin typeface="Times New Roman"/>
                        </a:rPr>
                        <a:t>S.No</a:t>
                      </a:r>
                      <a:endParaRPr lang="en-US" sz="1600" dirty="0">
                        <a:latin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1600" b="1" dirty="0">
                          <a:latin typeface="Times New Roman"/>
                        </a:rPr>
                        <a:t>Constraints</a:t>
                      </a:r>
                      <a:endParaRPr lang="en-US" sz="1600" dirty="0">
                        <a:latin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15000"/>
                        </a:lnSpc>
                        <a:spcBef>
                          <a:spcPts val="0"/>
                        </a:spcBef>
                        <a:spcAft>
                          <a:spcPts val="0"/>
                        </a:spcAft>
                        <a:tabLst>
                          <a:tab pos="1348740" algn="l"/>
                        </a:tabLst>
                      </a:pPr>
                      <a:r>
                        <a:rPr lang="en-US" sz="1600" b="1">
                          <a:latin typeface="Times New Roman"/>
                        </a:rPr>
                        <a:t>Responses(n=100)</a:t>
                      </a:r>
                      <a:endParaRPr lang="en-US" sz="1600">
                        <a:latin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b="1">
                          <a:latin typeface="Times New Roman"/>
                        </a:rPr>
                        <a:t>Percentage</a:t>
                      </a:r>
                      <a:endParaRPr lang="en-US" sz="1600">
                        <a:latin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6967">
                <a:tc>
                  <a:txBody>
                    <a:bodyPr/>
                    <a:lstStyle/>
                    <a:p>
                      <a:pPr algn="ctr">
                        <a:lnSpc>
                          <a:spcPct val="115000"/>
                        </a:lnSpc>
                        <a:spcBef>
                          <a:spcPts val="0"/>
                        </a:spcBef>
                        <a:spcAft>
                          <a:spcPts val="0"/>
                        </a:spcAft>
                      </a:pPr>
                      <a:r>
                        <a:rPr lang="en-US" sz="1600" dirty="0">
                          <a:latin typeface="Times New Roman"/>
                        </a:rPr>
                        <a:t>1</a:t>
                      </a:r>
                      <a:endParaRPr lang="en-US" sz="1600" dirty="0">
                        <a:latin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1600" dirty="0">
                          <a:latin typeface="Times New Roman"/>
                        </a:rPr>
                        <a:t>Inadequate training in ICT applications</a:t>
                      </a:r>
                      <a:endParaRPr lang="en-US" sz="1600" dirty="0">
                        <a:latin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0"/>
                        </a:spcBef>
                        <a:spcAft>
                          <a:spcPts val="0"/>
                        </a:spcAft>
                      </a:pPr>
                      <a:r>
                        <a:rPr lang="en-US" sz="1600">
                          <a:latin typeface="Times New Roman"/>
                        </a:rPr>
                        <a:t>71</a:t>
                      </a:r>
                      <a:endParaRPr lang="en-US" sz="1600">
                        <a:latin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0"/>
                        </a:spcBef>
                        <a:spcAft>
                          <a:spcPts val="0"/>
                        </a:spcAft>
                      </a:pPr>
                      <a:r>
                        <a:rPr lang="en-US" sz="1600">
                          <a:latin typeface="Times New Roman"/>
                        </a:rPr>
                        <a:t>71.0%</a:t>
                      </a:r>
                      <a:endParaRPr lang="en-US" sz="1600">
                        <a:latin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6967">
                <a:tc>
                  <a:txBody>
                    <a:bodyPr/>
                    <a:lstStyle/>
                    <a:p>
                      <a:pPr algn="ctr">
                        <a:lnSpc>
                          <a:spcPct val="115000"/>
                        </a:lnSpc>
                        <a:spcBef>
                          <a:spcPts val="0"/>
                        </a:spcBef>
                        <a:spcAft>
                          <a:spcPts val="0"/>
                        </a:spcAft>
                      </a:pPr>
                      <a:r>
                        <a:rPr lang="en-US" sz="1600">
                          <a:latin typeface="Times New Roman"/>
                        </a:rPr>
                        <a:t>2</a:t>
                      </a:r>
                      <a:endParaRPr lang="en-US" sz="1600">
                        <a:latin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1600" dirty="0">
                          <a:latin typeface="Times New Roman"/>
                        </a:rPr>
                        <a:t>Lack of IT infrastructure and network facility</a:t>
                      </a:r>
                      <a:endParaRPr lang="en-US" sz="1600" dirty="0">
                        <a:latin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0"/>
                        </a:spcBef>
                        <a:spcAft>
                          <a:spcPts val="0"/>
                        </a:spcAft>
                      </a:pPr>
                      <a:r>
                        <a:rPr lang="en-US" sz="1600" dirty="0">
                          <a:latin typeface="Times New Roman"/>
                        </a:rPr>
                        <a:t>59</a:t>
                      </a:r>
                      <a:endParaRPr lang="en-US" sz="1600" dirty="0">
                        <a:latin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0"/>
                        </a:spcBef>
                        <a:spcAft>
                          <a:spcPts val="0"/>
                        </a:spcAft>
                      </a:pPr>
                      <a:r>
                        <a:rPr lang="en-US" sz="1600">
                          <a:latin typeface="Times New Roman"/>
                        </a:rPr>
                        <a:t>59.0%</a:t>
                      </a:r>
                      <a:endParaRPr lang="en-US" sz="1600">
                        <a:latin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6967">
                <a:tc>
                  <a:txBody>
                    <a:bodyPr/>
                    <a:lstStyle/>
                    <a:p>
                      <a:pPr algn="ctr">
                        <a:lnSpc>
                          <a:spcPct val="115000"/>
                        </a:lnSpc>
                        <a:spcBef>
                          <a:spcPts val="0"/>
                        </a:spcBef>
                        <a:spcAft>
                          <a:spcPts val="0"/>
                        </a:spcAft>
                      </a:pPr>
                      <a:r>
                        <a:rPr lang="en-US" sz="1600">
                          <a:latin typeface="Times New Roman"/>
                        </a:rPr>
                        <a:t>3</a:t>
                      </a:r>
                      <a:endParaRPr lang="en-US" sz="1600">
                        <a:latin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1600" dirty="0">
                          <a:latin typeface="Times New Roman"/>
                        </a:rPr>
                        <a:t>Lack of support from authorities</a:t>
                      </a:r>
                      <a:endParaRPr lang="en-US" sz="1600" dirty="0">
                        <a:latin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0"/>
                        </a:spcBef>
                        <a:spcAft>
                          <a:spcPts val="0"/>
                        </a:spcAft>
                      </a:pPr>
                      <a:r>
                        <a:rPr lang="en-US" sz="1600" dirty="0">
                          <a:latin typeface="Times New Roman"/>
                        </a:rPr>
                        <a:t>33</a:t>
                      </a:r>
                      <a:endParaRPr lang="en-US" sz="1600" dirty="0">
                        <a:latin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0"/>
                        </a:spcBef>
                        <a:spcAft>
                          <a:spcPts val="0"/>
                        </a:spcAft>
                      </a:pPr>
                      <a:r>
                        <a:rPr lang="en-US" sz="1600">
                          <a:latin typeface="Times New Roman"/>
                        </a:rPr>
                        <a:t>33.0%</a:t>
                      </a:r>
                      <a:endParaRPr lang="en-US" sz="1600">
                        <a:latin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6967">
                <a:tc>
                  <a:txBody>
                    <a:bodyPr/>
                    <a:lstStyle/>
                    <a:p>
                      <a:pPr algn="ctr">
                        <a:lnSpc>
                          <a:spcPct val="115000"/>
                        </a:lnSpc>
                        <a:spcBef>
                          <a:spcPts val="0"/>
                        </a:spcBef>
                        <a:spcAft>
                          <a:spcPts val="0"/>
                        </a:spcAft>
                      </a:pPr>
                      <a:r>
                        <a:rPr lang="en-US" sz="1600">
                          <a:latin typeface="Times New Roman"/>
                        </a:rPr>
                        <a:t>4</a:t>
                      </a:r>
                      <a:endParaRPr lang="en-US" sz="1600">
                        <a:latin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1600">
                          <a:latin typeface="Times New Roman"/>
                        </a:rPr>
                        <a:t>Lack of budget for ICT</a:t>
                      </a:r>
                      <a:endParaRPr lang="en-US" sz="1600">
                        <a:latin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0"/>
                        </a:spcBef>
                        <a:spcAft>
                          <a:spcPts val="0"/>
                        </a:spcAft>
                      </a:pPr>
                      <a:r>
                        <a:rPr lang="en-US" sz="1600" dirty="0">
                          <a:latin typeface="Times New Roman"/>
                        </a:rPr>
                        <a:t>46</a:t>
                      </a:r>
                      <a:endParaRPr lang="en-US" sz="1600" dirty="0">
                        <a:latin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0"/>
                        </a:spcBef>
                        <a:spcAft>
                          <a:spcPts val="0"/>
                        </a:spcAft>
                      </a:pPr>
                      <a:r>
                        <a:rPr lang="en-US" sz="1600" dirty="0">
                          <a:latin typeface="Times New Roman"/>
                        </a:rPr>
                        <a:t>46.0%</a:t>
                      </a:r>
                      <a:endParaRPr lang="en-US" sz="1600" dirty="0">
                        <a:latin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6967">
                <a:tc>
                  <a:txBody>
                    <a:bodyPr/>
                    <a:lstStyle/>
                    <a:p>
                      <a:pPr algn="ctr">
                        <a:lnSpc>
                          <a:spcPct val="115000"/>
                        </a:lnSpc>
                        <a:spcBef>
                          <a:spcPts val="0"/>
                        </a:spcBef>
                        <a:spcAft>
                          <a:spcPts val="0"/>
                        </a:spcAft>
                      </a:pPr>
                      <a:r>
                        <a:rPr lang="en-US" sz="1600">
                          <a:latin typeface="Times New Roman"/>
                        </a:rPr>
                        <a:t>5</a:t>
                      </a:r>
                      <a:endParaRPr lang="en-US" sz="1600">
                        <a:latin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1600">
                          <a:latin typeface="Times New Roman"/>
                        </a:rPr>
                        <a:t>Lack of Co-ordination among library Staff</a:t>
                      </a:r>
                      <a:endParaRPr lang="en-US" sz="1600">
                        <a:latin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0"/>
                        </a:spcBef>
                        <a:spcAft>
                          <a:spcPts val="0"/>
                        </a:spcAft>
                      </a:pPr>
                      <a:r>
                        <a:rPr lang="en-US" sz="1600" dirty="0">
                          <a:latin typeface="Times New Roman"/>
                        </a:rPr>
                        <a:t>18</a:t>
                      </a:r>
                      <a:endParaRPr lang="en-US" sz="1600" dirty="0">
                        <a:latin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0"/>
                        </a:spcBef>
                        <a:spcAft>
                          <a:spcPts val="0"/>
                        </a:spcAft>
                      </a:pPr>
                      <a:r>
                        <a:rPr lang="en-US" sz="1600" dirty="0">
                          <a:latin typeface="Times New Roman"/>
                        </a:rPr>
                        <a:t>18.0%</a:t>
                      </a:r>
                      <a:endParaRPr lang="en-US" sz="1600" dirty="0">
                        <a:latin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6967">
                <a:tc>
                  <a:txBody>
                    <a:bodyPr/>
                    <a:lstStyle/>
                    <a:p>
                      <a:pPr algn="ctr">
                        <a:lnSpc>
                          <a:spcPct val="115000"/>
                        </a:lnSpc>
                        <a:spcBef>
                          <a:spcPts val="0"/>
                        </a:spcBef>
                        <a:spcAft>
                          <a:spcPts val="0"/>
                        </a:spcAft>
                      </a:pPr>
                      <a:r>
                        <a:rPr lang="en-US" sz="1600" dirty="0">
                          <a:latin typeface="Times New Roman"/>
                        </a:rPr>
                        <a:t>6</a:t>
                      </a:r>
                      <a:endParaRPr lang="en-US" sz="1600" dirty="0">
                        <a:latin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1600">
                          <a:latin typeface="Times New Roman"/>
                        </a:rPr>
                        <a:t>Non availability of consultation services</a:t>
                      </a:r>
                      <a:endParaRPr lang="en-US" sz="1600">
                        <a:latin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0"/>
                        </a:spcBef>
                        <a:spcAft>
                          <a:spcPts val="0"/>
                        </a:spcAft>
                      </a:pPr>
                      <a:r>
                        <a:rPr lang="en-US" sz="1600" dirty="0">
                          <a:latin typeface="Times New Roman"/>
                        </a:rPr>
                        <a:t>28</a:t>
                      </a:r>
                      <a:endParaRPr lang="en-US" sz="1600" dirty="0">
                        <a:latin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15000"/>
                        </a:lnSpc>
                        <a:spcBef>
                          <a:spcPts val="0"/>
                        </a:spcBef>
                        <a:spcAft>
                          <a:spcPts val="0"/>
                        </a:spcAft>
                      </a:pPr>
                      <a:r>
                        <a:rPr lang="en-US" sz="1600" dirty="0">
                          <a:latin typeface="Times New Roman"/>
                        </a:rPr>
                        <a:t>28.0%</a:t>
                      </a:r>
                      <a:endParaRPr lang="en-US" sz="1600" dirty="0">
                        <a:latin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6967">
                <a:tc>
                  <a:txBody>
                    <a:bodyPr/>
                    <a:lstStyle/>
                    <a:p>
                      <a:pPr algn="ctr">
                        <a:lnSpc>
                          <a:spcPct val="115000"/>
                        </a:lnSpc>
                        <a:spcBef>
                          <a:spcPts val="0"/>
                        </a:spcBef>
                        <a:spcAft>
                          <a:spcPts val="0"/>
                        </a:spcAft>
                      </a:pPr>
                      <a:r>
                        <a:rPr lang="en-US" sz="1600">
                          <a:latin typeface="Times New Roman"/>
                        </a:rPr>
                        <a:t>7</a:t>
                      </a:r>
                      <a:endParaRPr lang="en-US" sz="1600">
                        <a:latin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1600">
                          <a:latin typeface="Times New Roman"/>
                        </a:rPr>
                        <a:t>Lack of upgrading ICT strategy</a:t>
                      </a:r>
                      <a:endParaRPr lang="en-US" sz="1600">
                        <a:latin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0"/>
                        </a:spcBef>
                        <a:spcAft>
                          <a:spcPts val="0"/>
                        </a:spcAft>
                      </a:pPr>
                      <a:r>
                        <a:rPr lang="en-US" sz="1600" dirty="0">
                          <a:latin typeface="Times New Roman"/>
                        </a:rPr>
                        <a:t>37</a:t>
                      </a:r>
                      <a:endParaRPr lang="en-US" sz="1600" dirty="0">
                        <a:latin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0"/>
                        </a:spcBef>
                        <a:spcAft>
                          <a:spcPts val="0"/>
                        </a:spcAft>
                      </a:pPr>
                      <a:r>
                        <a:rPr lang="en-US" sz="1600" dirty="0">
                          <a:latin typeface="Times New Roman"/>
                        </a:rPr>
                        <a:t>37.0%</a:t>
                      </a:r>
                      <a:endParaRPr lang="en-US" sz="1600" dirty="0">
                        <a:latin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6967">
                <a:tc>
                  <a:txBody>
                    <a:bodyPr/>
                    <a:lstStyle/>
                    <a:p>
                      <a:pPr algn="ctr">
                        <a:lnSpc>
                          <a:spcPct val="115000"/>
                        </a:lnSpc>
                        <a:spcBef>
                          <a:spcPts val="0"/>
                        </a:spcBef>
                        <a:spcAft>
                          <a:spcPts val="0"/>
                        </a:spcAft>
                      </a:pPr>
                      <a:r>
                        <a:rPr lang="en-US" sz="1600">
                          <a:latin typeface="Times New Roman"/>
                        </a:rPr>
                        <a:t>8</a:t>
                      </a:r>
                      <a:endParaRPr lang="en-US" sz="1600">
                        <a:latin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1600">
                          <a:latin typeface="Times New Roman"/>
                        </a:rPr>
                        <a:t>Lack of interest for learning ICT application</a:t>
                      </a:r>
                      <a:endParaRPr lang="en-US" sz="1600">
                        <a:latin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0"/>
                        </a:spcBef>
                        <a:spcAft>
                          <a:spcPts val="0"/>
                        </a:spcAft>
                      </a:pPr>
                      <a:r>
                        <a:rPr lang="en-US" sz="1600" dirty="0">
                          <a:latin typeface="Times New Roman"/>
                        </a:rPr>
                        <a:t>20</a:t>
                      </a:r>
                      <a:endParaRPr lang="en-US" sz="1600" dirty="0">
                        <a:latin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0"/>
                        </a:spcBef>
                        <a:spcAft>
                          <a:spcPts val="0"/>
                        </a:spcAft>
                      </a:pPr>
                      <a:r>
                        <a:rPr lang="en-US" sz="1600" dirty="0">
                          <a:latin typeface="Times New Roman"/>
                        </a:rPr>
                        <a:t>20.0%</a:t>
                      </a:r>
                      <a:endParaRPr lang="en-US" sz="1600" dirty="0">
                        <a:latin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6967">
                <a:tc>
                  <a:txBody>
                    <a:bodyPr/>
                    <a:lstStyle/>
                    <a:p>
                      <a:pPr algn="ctr">
                        <a:lnSpc>
                          <a:spcPct val="115000"/>
                        </a:lnSpc>
                        <a:spcBef>
                          <a:spcPts val="0"/>
                        </a:spcBef>
                        <a:spcAft>
                          <a:spcPts val="0"/>
                        </a:spcAft>
                      </a:pPr>
                      <a:r>
                        <a:rPr lang="en-US" sz="1600">
                          <a:latin typeface="Times New Roman"/>
                        </a:rPr>
                        <a:t>9</a:t>
                      </a:r>
                      <a:endParaRPr lang="en-US" sz="1600">
                        <a:latin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1600">
                          <a:latin typeface="Times New Roman"/>
                        </a:rPr>
                        <a:t>Overload of working hours</a:t>
                      </a:r>
                      <a:endParaRPr lang="en-US" sz="1600">
                        <a:latin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0"/>
                        </a:spcBef>
                        <a:spcAft>
                          <a:spcPts val="0"/>
                        </a:spcAft>
                      </a:pPr>
                      <a:r>
                        <a:rPr lang="en-US" sz="1600" dirty="0">
                          <a:latin typeface="Times New Roman"/>
                        </a:rPr>
                        <a:t>54</a:t>
                      </a:r>
                      <a:endParaRPr lang="en-US" sz="1600" dirty="0">
                        <a:latin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0"/>
                        </a:spcBef>
                        <a:spcAft>
                          <a:spcPts val="0"/>
                        </a:spcAft>
                      </a:pPr>
                      <a:r>
                        <a:rPr lang="en-US" sz="1600" dirty="0">
                          <a:latin typeface="Times New Roman"/>
                        </a:rPr>
                        <a:t>54.0%</a:t>
                      </a:r>
                      <a:endParaRPr lang="en-US" sz="1600" dirty="0">
                        <a:latin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6967">
                <a:tc>
                  <a:txBody>
                    <a:bodyPr/>
                    <a:lstStyle/>
                    <a:p>
                      <a:pPr algn="ctr">
                        <a:lnSpc>
                          <a:spcPct val="115000"/>
                        </a:lnSpc>
                        <a:spcBef>
                          <a:spcPts val="0"/>
                        </a:spcBef>
                        <a:spcAft>
                          <a:spcPts val="0"/>
                        </a:spcAft>
                      </a:pPr>
                      <a:r>
                        <a:rPr lang="en-US" sz="1600">
                          <a:latin typeface="Times New Roman"/>
                        </a:rPr>
                        <a:t>10</a:t>
                      </a:r>
                      <a:endParaRPr lang="en-US" sz="1600">
                        <a:latin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1600">
                          <a:latin typeface="Times New Roman"/>
                        </a:rPr>
                        <a:t>Erratic Power supply </a:t>
                      </a:r>
                      <a:endParaRPr lang="en-US" sz="1600">
                        <a:latin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0"/>
                        </a:spcBef>
                        <a:spcAft>
                          <a:spcPts val="0"/>
                        </a:spcAft>
                      </a:pPr>
                      <a:r>
                        <a:rPr lang="en-US" sz="1600">
                          <a:latin typeface="Times New Roman"/>
                        </a:rPr>
                        <a:t>45</a:t>
                      </a:r>
                      <a:endParaRPr lang="en-US" sz="1600">
                        <a:latin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0"/>
                        </a:spcBef>
                        <a:spcAft>
                          <a:spcPts val="0"/>
                        </a:spcAft>
                      </a:pPr>
                      <a:r>
                        <a:rPr lang="en-US" sz="1600" dirty="0">
                          <a:latin typeface="Times New Roman"/>
                        </a:rPr>
                        <a:t>45.0%</a:t>
                      </a:r>
                      <a:endParaRPr lang="en-US" sz="1600" dirty="0">
                        <a:latin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6967">
                <a:tc>
                  <a:txBody>
                    <a:bodyPr/>
                    <a:lstStyle/>
                    <a:p>
                      <a:pPr algn="ctr">
                        <a:lnSpc>
                          <a:spcPct val="115000"/>
                        </a:lnSpc>
                        <a:spcBef>
                          <a:spcPts val="0"/>
                        </a:spcBef>
                        <a:spcAft>
                          <a:spcPts val="0"/>
                        </a:spcAft>
                      </a:pPr>
                      <a:r>
                        <a:rPr lang="en-US" sz="1600">
                          <a:latin typeface="Times New Roman"/>
                        </a:rPr>
                        <a:t>11</a:t>
                      </a:r>
                      <a:endParaRPr lang="en-US" sz="1600">
                        <a:latin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1600" dirty="0">
                          <a:latin typeface="Times New Roman"/>
                        </a:rPr>
                        <a:t>Lack of IT skilled manpower</a:t>
                      </a:r>
                      <a:endParaRPr lang="en-US" sz="1600" dirty="0">
                        <a:latin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0"/>
                        </a:spcBef>
                        <a:spcAft>
                          <a:spcPts val="0"/>
                        </a:spcAft>
                      </a:pPr>
                      <a:r>
                        <a:rPr lang="en-US" sz="1600">
                          <a:latin typeface="Times New Roman"/>
                        </a:rPr>
                        <a:t>88</a:t>
                      </a:r>
                      <a:endParaRPr lang="en-US" sz="1600">
                        <a:latin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0"/>
                        </a:spcBef>
                        <a:spcAft>
                          <a:spcPts val="0"/>
                        </a:spcAft>
                      </a:pPr>
                      <a:r>
                        <a:rPr lang="en-US" sz="1600" dirty="0">
                          <a:latin typeface="Times New Roman"/>
                        </a:rPr>
                        <a:t>88.0%</a:t>
                      </a:r>
                      <a:endParaRPr lang="en-US" sz="1600" dirty="0">
                        <a:latin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Footer Placeholder 5"/>
          <p:cNvSpPr>
            <a:spLocks noGrp="1"/>
          </p:cNvSpPr>
          <p:nvPr>
            <p:ph type="ftr" sz="quarter" idx="11"/>
          </p:nvPr>
        </p:nvSpPr>
        <p:spPr/>
        <p:txBody>
          <a:bodyPr/>
          <a:lstStyle/>
          <a:p>
            <a:r>
              <a:rPr lang="en-US" b="1" dirty="0" smtClean="0">
                <a:solidFill>
                  <a:schemeClr val="tx1">
                    <a:lumMod val="95000"/>
                    <a:lumOff val="5000"/>
                  </a:schemeClr>
                </a:solidFill>
              </a:rPr>
              <a:t>NACLIN 2018, October 4-6, </a:t>
            </a:r>
            <a:r>
              <a:rPr lang="en-US" b="1" dirty="0" smtClean="0">
                <a:solidFill>
                  <a:schemeClr val="tx1">
                    <a:lumMod val="95000"/>
                    <a:lumOff val="5000"/>
                  </a:schemeClr>
                </a:solidFill>
              </a:rPr>
              <a:t>2018</a:t>
            </a:r>
          </a:p>
          <a:p>
            <a:r>
              <a:rPr lang="en-US" b="1" dirty="0" smtClean="0">
                <a:solidFill>
                  <a:schemeClr val="tx1">
                    <a:lumMod val="95000"/>
                    <a:lumOff val="5000"/>
                  </a:schemeClr>
                </a:solidFill>
              </a:rPr>
              <a:t>GITAM</a:t>
            </a:r>
            <a:r>
              <a:rPr lang="en-US" b="1" dirty="0" smtClean="0">
                <a:solidFill>
                  <a:schemeClr val="tx1">
                    <a:lumMod val="95000"/>
                    <a:lumOff val="5000"/>
                  </a:schemeClr>
                </a:solidFill>
              </a:rPr>
              <a:t>, Visakhapatnam</a:t>
            </a:r>
            <a:endParaRPr lang="en-US" b="1" dirty="0">
              <a:solidFill>
                <a:schemeClr val="tx1">
                  <a:lumMod val="95000"/>
                  <a:lumOff val="5000"/>
                </a:schemeClr>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smtClean="0"/>
              <a:t>Objective 4</a:t>
            </a:r>
            <a:r>
              <a:rPr lang="en-US" sz="2400" dirty="0" smtClean="0"/>
              <a:t>:To find out the ICT based services extended to the users in the college libraries of Assam</a:t>
            </a:r>
            <a:endParaRPr lang="en-US" sz="2400" dirty="0"/>
          </a:p>
        </p:txBody>
      </p:sp>
      <p:graphicFrame>
        <p:nvGraphicFramePr>
          <p:cNvPr id="4" name="Content Placeholder 3"/>
          <p:cNvGraphicFramePr>
            <a:graphicFrameLocks noGrp="1"/>
          </p:cNvGraphicFramePr>
          <p:nvPr>
            <p:ph idx="1"/>
          </p:nvPr>
        </p:nvGraphicFramePr>
        <p:xfrm>
          <a:off x="1219200" y="1447800"/>
          <a:ext cx="7086600" cy="4113268"/>
        </p:xfrm>
        <a:graphic>
          <a:graphicData uri="http://schemas.openxmlformats.org/drawingml/2006/table">
            <a:tbl>
              <a:tblPr/>
              <a:tblGrid>
                <a:gridCol w="1010704"/>
                <a:gridCol w="2673399"/>
                <a:gridCol w="1922877"/>
                <a:gridCol w="1479620"/>
              </a:tblGrid>
              <a:tr h="457200">
                <a:tc gridSpan="4">
                  <a:txBody>
                    <a:bodyPr/>
                    <a:lstStyle/>
                    <a:p>
                      <a:pPr marL="0" marR="0" algn="ctr">
                        <a:lnSpc>
                          <a:spcPct val="100000"/>
                        </a:lnSpc>
                        <a:spcBef>
                          <a:spcPts val="0"/>
                        </a:spcBef>
                        <a:spcAft>
                          <a:spcPts val="0"/>
                        </a:spcAft>
                      </a:pPr>
                      <a:r>
                        <a:rPr lang="en-US" sz="1600" b="1" dirty="0">
                          <a:latin typeface="Times New Roman"/>
                          <a:ea typeface="Calibri"/>
                          <a:cs typeface="Times New Roman"/>
                        </a:rPr>
                        <a:t>Table 16</a:t>
                      </a:r>
                      <a:endParaRPr lang="en-US" sz="1600" dirty="0">
                        <a:latin typeface="Calibri"/>
                        <a:ea typeface="Calibri"/>
                        <a:cs typeface="Times New Roman"/>
                      </a:endParaRPr>
                    </a:p>
                    <a:p>
                      <a:pPr marL="0" marR="0" algn="ctr">
                        <a:lnSpc>
                          <a:spcPct val="100000"/>
                        </a:lnSpc>
                        <a:spcBef>
                          <a:spcPts val="0"/>
                        </a:spcBef>
                        <a:spcAft>
                          <a:spcPts val="0"/>
                        </a:spcAft>
                      </a:pPr>
                      <a:r>
                        <a:rPr lang="en-US" sz="1600" b="1" dirty="0">
                          <a:latin typeface="Times New Roman"/>
                          <a:ea typeface="Calibri"/>
                          <a:cs typeface="Times New Roman"/>
                        </a:rPr>
                        <a:t> ICT based services extended</a:t>
                      </a:r>
                      <a:endParaRPr lang="en-US"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r>
              <a:tr h="315068">
                <a:tc>
                  <a:txBody>
                    <a:bodyPr/>
                    <a:lstStyle/>
                    <a:p>
                      <a:pPr marL="0" marR="0" algn="ctr">
                        <a:lnSpc>
                          <a:spcPct val="115000"/>
                        </a:lnSpc>
                        <a:spcBef>
                          <a:spcPts val="0"/>
                        </a:spcBef>
                        <a:spcAft>
                          <a:spcPts val="0"/>
                        </a:spcAft>
                      </a:pPr>
                      <a:r>
                        <a:rPr lang="en-US" sz="1600" b="1" dirty="0">
                          <a:latin typeface="Times New Roman"/>
                          <a:ea typeface="Calibri"/>
                          <a:cs typeface="Times New Roman"/>
                        </a:rPr>
                        <a:t>S.No</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b="1" dirty="0">
                          <a:latin typeface="Times New Roman"/>
                          <a:ea typeface="Calibri"/>
                          <a:cs typeface="Times New Roman"/>
                        </a:rPr>
                        <a:t>Services extended</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spcBef>
                          <a:spcPts val="0"/>
                        </a:spcBef>
                        <a:spcAft>
                          <a:spcPts val="0"/>
                        </a:spcAft>
                      </a:pPr>
                      <a:r>
                        <a:rPr lang="en-US" sz="1600" b="1">
                          <a:latin typeface="Times New Roman"/>
                        </a:rPr>
                        <a:t>Responses(n=100)</a:t>
                      </a:r>
                      <a:endParaRPr lang="en-US" sz="1600">
                        <a:latin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b="1">
                          <a:latin typeface="Times New Roman"/>
                        </a:rPr>
                        <a:t>Percentage</a:t>
                      </a:r>
                      <a:endParaRPr lang="en-US" sz="1600">
                        <a:latin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3711">
                <a:tc>
                  <a:txBody>
                    <a:bodyPr/>
                    <a:lstStyle/>
                    <a:p>
                      <a:pPr marL="0" marR="0" algn="ctr">
                        <a:lnSpc>
                          <a:spcPct val="115000"/>
                        </a:lnSpc>
                        <a:spcBef>
                          <a:spcPts val="0"/>
                        </a:spcBef>
                        <a:spcAft>
                          <a:spcPts val="0"/>
                        </a:spcAft>
                      </a:pPr>
                      <a:r>
                        <a:rPr lang="en-US" sz="1600">
                          <a:latin typeface="Times New Roman"/>
                          <a:ea typeface="Times New Roman"/>
                          <a:cs typeface="Times New Roman"/>
                        </a:rPr>
                        <a:t>1</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dirty="0">
                          <a:latin typeface="Times New Roman"/>
                          <a:ea typeface="Calibri"/>
                          <a:cs typeface="Times New Roman"/>
                        </a:rPr>
                        <a:t>Online Database Services</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latin typeface="Times New Roman"/>
                          <a:ea typeface="Calibri"/>
                          <a:cs typeface="Times New Roman"/>
                        </a:rPr>
                        <a:t>50</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a:latin typeface="Times New Roman"/>
                          <a:ea typeface="Calibri"/>
                          <a:cs typeface="Times New Roman"/>
                        </a:rPr>
                        <a:t>50.0%</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3711">
                <a:tc>
                  <a:txBody>
                    <a:bodyPr/>
                    <a:lstStyle/>
                    <a:p>
                      <a:pPr marL="0" marR="0" algn="ctr">
                        <a:lnSpc>
                          <a:spcPct val="115000"/>
                        </a:lnSpc>
                        <a:spcBef>
                          <a:spcPts val="0"/>
                        </a:spcBef>
                        <a:spcAft>
                          <a:spcPts val="0"/>
                        </a:spcAft>
                      </a:pPr>
                      <a:r>
                        <a:rPr lang="en-US" sz="1600">
                          <a:latin typeface="Times New Roman"/>
                          <a:ea typeface="Times New Roman"/>
                          <a:cs typeface="Times New Roman"/>
                        </a:rPr>
                        <a:t>2</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dirty="0">
                          <a:latin typeface="Times New Roman"/>
                          <a:ea typeface="Calibri"/>
                          <a:cs typeface="Times New Roman"/>
                        </a:rPr>
                        <a:t>Electronic Database</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latin typeface="Times New Roman"/>
                          <a:ea typeface="Calibri"/>
                          <a:cs typeface="Times New Roman"/>
                        </a:rPr>
                        <a:t>32</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latin typeface="Times New Roman"/>
                          <a:ea typeface="Calibri"/>
                          <a:cs typeface="Times New Roman"/>
                        </a:rPr>
                        <a:t>32.0%</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3711">
                <a:tc>
                  <a:txBody>
                    <a:bodyPr/>
                    <a:lstStyle/>
                    <a:p>
                      <a:pPr marL="0" marR="0" algn="ctr">
                        <a:lnSpc>
                          <a:spcPct val="115000"/>
                        </a:lnSpc>
                        <a:spcBef>
                          <a:spcPts val="0"/>
                        </a:spcBef>
                        <a:spcAft>
                          <a:spcPts val="0"/>
                        </a:spcAft>
                      </a:pPr>
                      <a:r>
                        <a:rPr lang="en-US" sz="1600">
                          <a:latin typeface="Times New Roman"/>
                          <a:ea typeface="Times New Roman"/>
                          <a:cs typeface="Times New Roman"/>
                        </a:rPr>
                        <a:t>3</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dirty="0">
                          <a:latin typeface="Times New Roman"/>
                          <a:ea typeface="Calibri"/>
                          <a:cs typeface="Times New Roman"/>
                        </a:rPr>
                        <a:t>Institutional repository  services</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latin typeface="Times New Roman"/>
                          <a:ea typeface="Calibri"/>
                          <a:cs typeface="Times New Roman"/>
                        </a:rPr>
                        <a:t>50</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latin typeface="Times New Roman"/>
                          <a:ea typeface="Calibri"/>
                          <a:cs typeface="Times New Roman"/>
                        </a:rPr>
                        <a:t>50.0%</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3711">
                <a:tc>
                  <a:txBody>
                    <a:bodyPr/>
                    <a:lstStyle/>
                    <a:p>
                      <a:pPr marL="0" marR="0" algn="ctr">
                        <a:lnSpc>
                          <a:spcPct val="115000"/>
                        </a:lnSpc>
                        <a:spcBef>
                          <a:spcPts val="0"/>
                        </a:spcBef>
                        <a:spcAft>
                          <a:spcPts val="0"/>
                        </a:spcAft>
                      </a:pPr>
                      <a:r>
                        <a:rPr lang="en-US" sz="1600">
                          <a:latin typeface="Times New Roman"/>
                          <a:ea typeface="Times New Roman"/>
                          <a:cs typeface="Times New Roman"/>
                        </a:rPr>
                        <a:t>4</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dirty="0">
                          <a:latin typeface="Times New Roman"/>
                          <a:ea typeface="Calibri"/>
                          <a:cs typeface="Times New Roman"/>
                        </a:rPr>
                        <a:t>Internet Service</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latin typeface="Times New Roman"/>
                          <a:ea typeface="Calibri"/>
                          <a:cs typeface="Times New Roman"/>
                        </a:rPr>
                        <a:t>94</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latin typeface="Times New Roman"/>
                          <a:ea typeface="Calibri"/>
                          <a:cs typeface="Times New Roman"/>
                        </a:rPr>
                        <a:t>94.0%</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3711">
                <a:tc>
                  <a:txBody>
                    <a:bodyPr/>
                    <a:lstStyle/>
                    <a:p>
                      <a:pPr marL="0" marR="0" algn="ctr">
                        <a:lnSpc>
                          <a:spcPct val="115000"/>
                        </a:lnSpc>
                        <a:spcBef>
                          <a:spcPts val="0"/>
                        </a:spcBef>
                        <a:spcAft>
                          <a:spcPts val="0"/>
                        </a:spcAft>
                      </a:pPr>
                      <a:r>
                        <a:rPr lang="en-US" sz="1600">
                          <a:latin typeface="Times New Roman"/>
                          <a:ea typeface="Times New Roman"/>
                          <a:cs typeface="Times New Roman"/>
                        </a:rPr>
                        <a:t>5</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latin typeface="Times New Roman"/>
                          <a:ea typeface="Calibri"/>
                          <a:cs typeface="Times New Roman"/>
                        </a:rPr>
                        <a:t>CD-ROM</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a:latin typeface="Times New Roman"/>
                          <a:ea typeface="Calibri"/>
                          <a:cs typeface="Times New Roman"/>
                        </a:rPr>
                        <a:t>48</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latin typeface="Times New Roman"/>
                          <a:ea typeface="Calibri"/>
                          <a:cs typeface="Times New Roman"/>
                        </a:rPr>
                        <a:t>48.0%</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3711">
                <a:tc>
                  <a:txBody>
                    <a:bodyPr/>
                    <a:lstStyle/>
                    <a:p>
                      <a:pPr marL="0" marR="0" algn="ctr">
                        <a:lnSpc>
                          <a:spcPct val="115000"/>
                        </a:lnSpc>
                        <a:spcBef>
                          <a:spcPts val="0"/>
                        </a:spcBef>
                        <a:spcAft>
                          <a:spcPts val="0"/>
                        </a:spcAft>
                      </a:pPr>
                      <a:r>
                        <a:rPr lang="en-US" sz="1600">
                          <a:latin typeface="Times New Roman"/>
                          <a:ea typeface="Times New Roman"/>
                          <a:cs typeface="Times New Roman"/>
                        </a:rPr>
                        <a:t>6</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latin typeface="Times New Roman"/>
                          <a:ea typeface="Calibri"/>
                          <a:cs typeface="Times New Roman"/>
                        </a:rPr>
                        <a:t>Scanning facility</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a:latin typeface="Times New Roman"/>
                          <a:ea typeface="Calibri"/>
                          <a:cs typeface="Times New Roman"/>
                        </a:rPr>
                        <a:t>44</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latin typeface="Times New Roman"/>
                          <a:ea typeface="Calibri"/>
                          <a:cs typeface="Times New Roman"/>
                        </a:rPr>
                        <a:t>44.0%</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3711">
                <a:tc>
                  <a:txBody>
                    <a:bodyPr/>
                    <a:lstStyle/>
                    <a:p>
                      <a:pPr marL="0" marR="0" algn="ctr">
                        <a:lnSpc>
                          <a:spcPct val="115000"/>
                        </a:lnSpc>
                        <a:spcBef>
                          <a:spcPts val="0"/>
                        </a:spcBef>
                        <a:spcAft>
                          <a:spcPts val="0"/>
                        </a:spcAft>
                      </a:pPr>
                      <a:r>
                        <a:rPr lang="en-US" sz="1600">
                          <a:latin typeface="Times New Roman"/>
                          <a:ea typeface="Times New Roman"/>
                          <a:cs typeface="Times New Roman"/>
                        </a:rPr>
                        <a:t>7</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dirty="0">
                          <a:latin typeface="Times New Roman"/>
                          <a:ea typeface="Calibri"/>
                          <a:cs typeface="Times New Roman"/>
                        </a:rPr>
                        <a:t>Printing facility</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a:latin typeface="Times New Roman"/>
                          <a:ea typeface="Calibri"/>
                          <a:cs typeface="Times New Roman"/>
                        </a:rPr>
                        <a:t>66</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latin typeface="Times New Roman"/>
                          <a:ea typeface="Calibri"/>
                          <a:cs typeface="Times New Roman"/>
                        </a:rPr>
                        <a:t>66.0%</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3711">
                <a:tc>
                  <a:txBody>
                    <a:bodyPr/>
                    <a:lstStyle/>
                    <a:p>
                      <a:pPr marL="0" marR="0" algn="ctr">
                        <a:lnSpc>
                          <a:spcPct val="115000"/>
                        </a:lnSpc>
                        <a:spcBef>
                          <a:spcPts val="0"/>
                        </a:spcBef>
                        <a:spcAft>
                          <a:spcPts val="0"/>
                        </a:spcAft>
                      </a:pPr>
                      <a:r>
                        <a:rPr lang="en-US" sz="1600">
                          <a:latin typeface="Times New Roman"/>
                          <a:ea typeface="Times New Roman"/>
                          <a:cs typeface="Times New Roman"/>
                        </a:rPr>
                        <a:t>8</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latin typeface="Times New Roman"/>
                          <a:ea typeface="Calibri"/>
                          <a:cs typeface="Times New Roman"/>
                        </a:rPr>
                        <a:t>Photocopy service</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a:latin typeface="Times New Roman"/>
                          <a:ea typeface="Calibri"/>
                          <a:cs typeface="Times New Roman"/>
                        </a:rPr>
                        <a:t>88</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latin typeface="Times New Roman"/>
                          <a:ea typeface="Calibri"/>
                          <a:cs typeface="Times New Roman"/>
                        </a:rPr>
                        <a:t>88.0%</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3711">
                <a:tc>
                  <a:txBody>
                    <a:bodyPr/>
                    <a:lstStyle/>
                    <a:p>
                      <a:pPr marL="0" marR="0" algn="ctr">
                        <a:lnSpc>
                          <a:spcPct val="115000"/>
                        </a:lnSpc>
                        <a:spcBef>
                          <a:spcPts val="0"/>
                        </a:spcBef>
                        <a:spcAft>
                          <a:spcPts val="0"/>
                        </a:spcAft>
                      </a:pPr>
                      <a:r>
                        <a:rPr lang="en-US" sz="1600">
                          <a:latin typeface="Times New Roman"/>
                          <a:ea typeface="Times New Roman"/>
                          <a:cs typeface="Times New Roman"/>
                        </a:rPr>
                        <a:t>9</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latin typeface="Times New Roman"/>
                          <a:ea typeface="Calibri"/>
                          <a:cs typeface="Times New Roman"/>
                        </a:rPr>
                        <a:t>Desktop facility</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a:latin typeface="Times New Roman"/>
                          <a:ea typeface="Calibri"/>
                          <a:cs typeface="Times New Roman"/>
                        </a:rPr>
                        <a:t>94</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latin typeface="Times New Roman"/>
                          <a:ea typeface="Calibri"/>
                          <a:cs typeface="Times New Roman"/>
                        </a:rPr>
                        <a:t>94.0%</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Footer Placeholder 5"/>
          <p:cNvSpPr>
            <a:spLocks noGrp="1"/>
          </p:cNvSpPr>
          <p:nvPr>
            <p:ph type="ftr" sz="quarter" idx="11"/>
          </p:nvPr>
        </p:nvSpPr>
        <p:spPr/>
        <p:txBody>
          <a:bodyPr/>
          <a:lstStyle/>
          <a:p>
            <a:r>
              <a:rPr lang="en-US" b="1" dirty="0" smtClean="0">
                <a:solidFill>
                  <a:schemeClr val="tx1">
                    <a:lumMod val="95000"/>
                    <a:lumOff val="5000"/>
                  </a:schemeClr>
                </a:solidFill>
              </a:rPr>
              <a:t>NACLIN 2018, October 4-6, </a:t>
            </a:r>
            <a:r>
              <a:rPr lang="en-US" b="1" dirty="0" smtClean="0">
                <a:solidFill>
                  <a:schemeClr val="tx1">
                    <a:lumMod val="95000"/>
                    <a:lumOff val="5000"/>
                  </a:schemeClr>
                </a:solidFill>
              </a:rPr>
              <a:t>2018</a:t>
            </a:r>
          </a:p>
          <a:p>
            <a:r>
              <a:rPr lang="en-US" b="1" dirty="0" smtClean="0">
                <a:solidFill>
                  <a:schemeClr val="tx1">
                    <a:lumMod val="95000"/>
                    <a:lumOff val="5000"/>
                  </a:schemeClr>
                </a:solidFill>
              </a:rPr>
              <a:t>GITAM</a:t>
            </a:r>
            <a:r>
              <a:rPr lang="en-US" b="1" dirty="0" smtClean="0">
                <a:solidFill>
                  <a:schemeClr val="tx1">
                    <a:lumMod val="95000"/>
                    <a:lumOff val="5000"/>
                  </a:schemeClr>
                </a:solidFill>
              </a:rPr>
              <a:t>, Visakhapatnam</a:t>
            </a:r>
            <a:endParaRPr lang="en-US" b="1" dirty="0">
              <a:solidFill>
                <a:schemeClr val="tx1">
                  <a:lumMod val="95000"/>
                  <a:lumOff val="5000"/>
                </a:schemeClr>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Level of satisfaction with the use of ICT</a:t>
            </a:r>
            <a:endParaRPr lang="en-US" sz="3200" dirty="0"/>
          </a:p>
        </p:txBody>
      </p:sp>
      <p:graphicFrame>
        <p:nvGraphicFramePr>
          <p:cNvPr id="4" name="Content Placeholder 3"/>
          <p:cNvGraphicFramePr>
            <a:graphicFrameLocks noGrp="1"/>
          </p:cNvGraphicFramePr>
          <p:nvPr>
            <p:ph idx="1"/>
          </p:nvPr>
        </p:nvGraphicFramePr>
        <p:xfrm>
          <a:off x="1600200" y="1676398"/>
          <a:ext cx="6324599" cy="2920064"/>
        </p:xfrm>
        <a:graphic>
          <a:graphicData uri="http://schemas.openxmlformats.org/drawingml/2006/table">
            <a:tbl>
              <a:tblPr/>
              <a:tblGrid>
                <a:gridCol w="1106022"/>
                <a:gridCol w="1892270"/>
                <a:gridCol w="1621121"/>
                <a:gridCol w="1705186"/>
              </a:tblGrid>
              <a:tr h="533402">
                <a:tc gridSpan="4">
                  <a:txBody>
                    <a:bodyPr/>
                    <a:lstStyle/>
                    <a:p>
                      <a:pPr marL="0" marR="0" algn="ctr">
                        <a:lnSpc>
                          <a:spcPct val="115000"/>
                        </a:lnSpc>
                        <a:spcBef>
                          <a:spcPts val="0"/>
                        </a:spcBef>
                        <a:spcAft>
                          <a:spcPts val="0"/>
                        </a:spcAft>
                      </a:pPr>
                      <a:r>
                        <a:rPr lang="en-US" sz="1400" b="1" dirty="0">
                          <a:latin typeface="Times New Roman"/>
                          <a:ea typeface="Calibri"/>
                          <a:cs typeface="Times New Roman"/>
                        </a:rPr>
                        <a:t>Table 17</a:t>
                      </a:r>
                      <a:endParaRPr lang="en-US" sz="1400" dirty="0">
                        <a:latin typeface="Calibri"/>
                        <a:ea typeface="Calibri"/>
                        <a:cs typeface="Times New Roman"/>
                      </a:endParaRPr>
                    </a:p>
                    <a:p>
                      <a:pPr marL="0" marR="0" algn="ctr">
                        <a:lnSpc>
                          <a:spcPct val="115000"/>
                        </a:lnSpc>
                        <a:spcBef>
                          <a:spcPts val="0"/>
                        </a:spcBef>
                        <a:spcAft>
                          <a:spcPts val="0"/>
                        </a:spcAft>
                      </a:pPr>
                      <a:r>
                        <a:rPr lang="en-US" sz="1400" b="1" dirty="0">
                          <a:latin typeface="Times New Roman"/>
                          <a:ea typeface="Times New Roman"/>
                          <a:cs typeface="Times New Roman"/>
                        </a:rPr>
                        <a:t>Level of satisfaction with the use of ICT</a:t>
                      </a:r>
                      <a:endParaRPr lang="en-US" sz="14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r>
              <a:tr h="444970">
                <a:tc>
                  <a:txBody>
                    <a:bodyPr/>
                    <a:lstStyle/>
                    <a:p>
                      <a:pPr marL="0" marR="0" algn="ctr">
                        <a:lnSpc>
                          <a:spcPct val="115000"/>
                        </a:lnSpc>
                        <a:spcBef>
                          <a:spcPts val="0"/>
                        </a:spcBef>
                        <a:spcAft>
                          <a:spcPts val="0"/>
                        </a:spcAft>
                      </a:pPr>
                      <a:r>
                        <a:rPr lang="en-US" sz="1600" b="1" dirty="0">
                          <a:latin typeface="Times New Roman"/>
                          <a:ea typeface="Calibri"/>
                          <a:cs typeface="Times New Roman"/>
                        </a:rPr>
                        <a:t>S.No</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b="1" dirty="0">
                          <a:latin typeface="Times New Roman"/>
                          <a:ea typeface="Calibri"/>
                          <a:cs typeface="Times New Roman"/>
                        </a:rPr>
                        <a:t>Level of satisfaction</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a:latin typeface="Times New Roman"/>
                          <a:ea typeface="Calibri"/>
                          <a:cs typeface="Times New Roman"/>
                        </a:rPr>
                        <a:t>Response(n=100)</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a:latin typeface="Times New Roman"/>
                          <a:ea typeface="Calibri"/>
                          <a:cs typeface="Times New Roman"/>
                        </a:rPr>
                        <a:t>Percentage</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5423">
                <a:tc>
                  <a:txBody>
                    <a:bodyPr/>
                    <a:lstStyle/>
                    <a:p>
                      <a:pPr marL="0" marR="0" algn="ctr">
                        <a:lnSpc>
                          <a:spcPct val="115000"/>
                        </a:lnSpc>
                        <a:spcBef>
                          <a:spcPts val="0"/>
                        </a:spcBef>
                        <a:spcAft>
                          <a:spcPts val="0"/>
                        </a:spcAft>
                      </a:pPr>
                      <a:r>
                        <a:rPr lang="en-US" sz="1600">
                          <a:latin typeface="Times New Roman"/>
                          <a:ea typeface="Calibri"/>
                          <a:cs typeface="Times New Roman"/>
                        </a:rPr>
                        <a:t>1</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dirty="0">
                          <a:latin typeface="Times New Roman"/>
                          <a:ea typeface="Calibri"/>
                          <a:cs typeface="Times New Roman"/>
                        </a:rPr>
                        <a:t>Highly satisfied</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latin typeface="Times New Roman"/>
                          <a:ea typeface="Calibri"/>
                          <a:cs typeface="Times New Roman"/>
                        </a:rPr>
                        <a:t>16</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a:latin typeface="Times New Roman"/>
                          <a:ea typeface="Calibri"/>
                          <a:cs typeface="Times New Roman"/>
                        </a:rPr>
                        <a:t>16.0%</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5423">
                <a:tc>
                  <a:txBody>
                    <a:bodyPr/>
                    <a:lstStyle/>
                    <a:p>
                      <a:pPr marL="0" marR="0" algn="ctr">
                        <a:lnSpc>
                          <a:spcPct val="115000"/>
                        </a:lnSpc>
                        <a:spcBef>
                          <a:spcPts val="0"/>
                        </a:spcBef>
                        <a:spcAft>
                          <a:spcPts val="0"/>
                        </a:spcAft>
                      </a:pPr>
                      <a:r>
                        <a:rPr lang="en-US" sz="1600">
                          <a:latin typeface="Times New Roman"/>
                          <a:ea typeface="Calibri"/>
                          <a:cs typeface="Times New Roman"/>
                        </a:rPr>
                        <a:t>2</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latin typeface="Times New Roman"/>
                          <a:ea typeface="Calibri"/>
                          <a:cs typeface="Times New Roman"/>
                        </a:rPr>
                        <a:t>Satisfied</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latin typeface="Times New Roman"/>
                          <a:ea typeface="Calibri"/>
                          <a:cs typeface="Times New Roman"/>
                        </a:rPr>
                        <a:t>52</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latin typeface="Times New Roman"/>
                          <a:ea typeface="Calibri"/>
                          <a:cs typeface="Times New Roman"/>
                        </a:rPr>
                        <a:t>52.0%</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5423">
                <a:tc>
                  <a:txBody>
                    <a:bodyPr/>
                    <a:lstStyle/>
                    <a:p>
                      <a:pPr marL="0" marR="0" algn="ctr">
                        <a:lnSpc>
                          <a:spcPct val="115000"/>
                        </a:lnSpc>
                        <a:spcBef>
                          <a:spcPts val="0"/>
                        </a:spcBef>
                        <a:spcAft>
                          <a:spcPts val="0"/>
                        </a:spcAft>
                      </a:pPr>
                      <a:r>
                        <a:rPr lang="en-US" sz="1600">
                          <a:latin typeface="Times New Roman"/>
                          <a:ea typeface="Calibri"/>
                          <a:cs typeface="Times New Roman"/>
                        </a:rPr>
                        <a:t>3</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latin typeface="Times New Roman"/>
                          <a:ea typeface="Calibri"/>
                          <a:cs typeface="Times New Roman"/>
                        </a:rPr>
                        <a:t>Not satisfied</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a:latin typeface="Times New Roman"/>
                          <a:ea typeface="Calibri"/>
                          <a:cs typeface="Times New Roman"/>
                        </a:rPr>
                        <a:t>32</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latin typeface="Times New Roman"/>
                          <a:ea typeface="Calibri"/>
                          <a:cs typeface="Times New Roman"/>
                        </a:rPr>
                        <a:t>32.0%</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5423">
                <a:tc gridSpan="2">
                  <a:txBody>
                    <a:bodyPr/>
                    <a:lstStyle/>
                    <a:p>
                      <a:pPr marL="0" marR="0" algn="r">
                        <a:lnSpc>
                          <a:spcPct val="115000"/>
                        </a:lnSpc>
                        <a:spcBef>
                          <a:spcPts val="0"/>
                        </a:spcBef>
                        <a:spcAft>
                          <a:spcPts val="0"/>
                        </a:spcAft>
                      </a:pPr>
                      <a:r>
                        <a:rPr lang="en-US" sz="1600">
                          <a:latin typeface="Times New Roman"/>
                          <a:ea typeface="Calibri"/>
                          <a:cs typeface="Times New Roman"/>
                        </a:rPr>
                        <a:t>Total=</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lgn="ctr">
                        <a:lnSpc>
                          <a:spcPct val="115000"/>
                        </a:lnSpc>
                        <a:spcBef>
                          <a:spcPts val="0"/>
                        </a:spcBef>
                        <a:spcAft>
                          <a:spcPts val="0"/>
                        </a:spcAft>
                      </a:pPr>
                      <a:r>
                        <a:rPr lang="en-US" sz="1600">
                          <a:latin typeface="Times New Roman"/>
                          <a:ea typeface="Calibri"/>
                          <a:cs typeface="Times New Roman"/>
                        </a:rPr>
                        <a:t>100</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latin typeface="Times New Roman"/>
                          <a:ea typeface="Calibri"/>
                          <a:cs typeface="Times New Roman"/>
                        </a:rPr>
                        <a:t>100.0%</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Footer Placeholder 5"/>
          <p:cNvSpPr>
            <a:spLocks noGrp="1"/>
          </p:cNvSpPr>
          <p:nvPr>
            <p:ph type="ftr" sz="quarter" idx="11"/>
          </p:nvPr>
        </p:nvSpPr>
        <p:spPr/>
        <p:txBody>
          <a:bodyPr/>
          <a:lstStyle/>
          <a:p>
            <a:r>
              <a:rPr lang="en-US" b="1" dirty="0" smtClean="0">
                <a:solidFill>
                  <a:schemeClr val="tx1">
                    <a:lumMod val="95000"/>
                    <a:lumOff val="5000"/>
                  </a:schemeClr>
                </a:solidFill>
              </a:rPr>
              <a:t>NACLIN 2018, October 4-6, </a:t>
            </a:r>
            <a:r>
              <a:rPr lang="en-US" b="1" dirty="0" smtClean="0">
                <a:solidFill>
                  <a:schemeClr val="tx1">
                    <a:lumMod val="95000"/>
                    <a:lumOff val="5000"/>
                  </a:schemeClr>
                </a:solidFill>
              </a:rPr>
              <a:t>2018</a:t>
            </a:r>
          </a:p>
          <a:p>
            <a:r>
              <a:rPr lang="en-US" b="1" dirty="0" smtClean="0">
                <a:solidFill>
                  <a:schemeClr val="tx1">
                    <a:lumMod val="95000"/>
                    <a:lumOff val="5000"/>
                  </a:schemeClr>
                </a:solidFill>
              </a:rPr>
              <a:t>GITAM</a:t>
            </a:r>
            <a:r>
              <a:rPr lang="en-US" b="1" dirty="0" smtClean="0">
                <a:solidFill>
                  <a:schemeClr val="tx1">
                    <a:lumMod val="95000"/>
                    <a:lumOff val="5000"/>
                  </a:schemeClr>
                </a:solidFill>
              </a:rPr>
              <a:t>, Visakhapatnam</a:t>
            </a:r>
            <a:endParaRPr lang="en-US" b="1" dirty="0">
              <a:solidFill>
                <a:schemeClr val="tx1">
                  <a:lumMod val="95000"/>
                  <a:lumOff val="5000"/>
                </a:schemeClr>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smtClean="0"/>
              <a:t>Objective 5</a:t>
            </a:r>
            <a:r>
              <a:rPr lang="en-US" sz="2400" dirty="0" smtClean="0"/>
              <a:t>:To find out the impact of ICT on the users in the College libraries of Assam</a:t>
            </a:r>
            <a:endParaRPr lang="en-US" sz="2400" dirty="0"/>
          </a:p>
        </p:txBody>
      </p:sp>
      <p:graphicFrame>
        <p:nvGraphicFramePr>
          <p:cNvPr id="4" name="Content Placeholder 3"/>
          <p:cNvGraphicFramePr>
            <a:graphicFrameLocks noGrp="1"/>
          </p:cNvGraphicFramePr>
          <p:nvPr>
            <p:ph idx="1"/>
          </p:nvPr>
        </p:nvGraphicFramePr>
        <p:xfrm>
          <a:off x="838200" y="1523997"/>
          <a:ext cx="7391399" cy="4413374"/>
        </p:xfrm>
        <a:graphic>
          <a:graphicData uri="http://schemas.openxmlformats.org/drawingml/2006/table">
            <a:tbl>
              <a:tblPr/>
              <a:tblGrid>
                <a:gridCol w="762000"/>
                <a:gridCol w="3352800"/>
                <a:gridCol w="762000"/>
                <a:gridCol w="762000"/>
                <a:gridCol w="914400"/>
                <a:gridCol w="838199"/>
              </a:tblGrid>
              <a:tr h="446371">
                <a:tc gridSpan="6">
                  <a:txBody>
                    <a:bodyPr/>
                    <a:lstStyle/>
                    <a:p>
                      <a:pPr marL="0" marR="0" algn="ctr">
                        <a:lnSpc>
                          <a:spcPct val="115000"/>
                        </a:lnSpc>
                        <a:spcBef>
                          <a:spcPts val="0"/>
                        </a:spcBef>
                        <a:spcAft>
                          <a:spcPts val="0"/>
                        </a:spcAft>
                      </a:pPr>
                      <a:r>
                        <a:rPr lang="en-US" sz="1400" b="1" dirty="0">
                          <a:latin typeface="Times New Roman"/>
                          <a:ea typeface="Calibri"/>
                          <a:cs typeface="Times New Roman"/>
                        </a:rPr>
                        <a:t>Table 18</a:t>
                      </a:r>
                      <a:endParaRPr lang="en-US" sz="1400" dirty="0">
                        <a:latin typeface="Calibri"/>
                        <a:ea typeface="Calibri"/>
                        <a:cs typeface="Times New Roman"/>
                      </a:endParaRPr>
                    </a:p>
                    <a:p>
                      <a:pPr marL="0" marR="0" algn="ctr">
                        <a:lnSpc>
                          <a:spcPct val="115000"/>
                        </a:lnSpc>
                        <a:spcBef>
                          <a:spcPts val="0"/>
                        </a:spcBef>
                        <a:spcAft>
                          <a:spcPts val="0"/>
                        </a:spcAft>
                      </a:pPr>
                      <a:r>
                        <a:rPr lang="en-US" sz="1400" b="1" dirty="0">
                          <a:latin typeface="Times New Roman"/>
                          <a:ea typeface="Times New Roman"/>
                          <a:cs typeface="Times New Roman"/>
                        </a:rPr>
                        <a:t>Positive impact of ICT on users</a:t>
                      </a:r>
                      <a:endParaRPr lang="en-US" sz="14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52708">
                <a:tc>
                  <a:txBody>
                    <a:bodyPr/>
                    <a:lstStyle/>
                    <a:p>
                      <a:pPr marL="0" marR="0" algn="ctr">
                        <a:lnSpc>
                          <a:spcPct val="115000"/>
                        </a:lnSpc>
                        <a:spcBef>
                          <a:spcPts val="0"/>
                        </a:spcBef>
                        <a:spcAft>
                          <a:spcPts val="0"/>
                        </a:spcAft>
                      </a:pPr>
                      <a:r>
                        <a:rPr lang="en-US" sz="1500" b="1" dirty="0">
                          <a:latin typeface="Times New Roman"/>
                          <a:ea typeface="Calibri"/>
                          <a:cs typeface="Times New Roman"/>
                        </a:rPr>
                        <a:t>S.No</a:t>
                      </a:r>
                      <a:endParaRPr lang="en-US" sz="15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500" b="1" dirty="0">
                          <a:latin typeface="Times New Roman"/>
                          <a:ea typeface="Calibri"/>
                          <a:cs typeface="Times New Roman"/>
                        </a:rPr>
                        <a:t>Description</a:t>
                      </a:r>
                      <a:endParaRPr lang="en-US" sz="15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500" b="1">
                          <a:latin typeface="Times New Roman"/>
                          <a:ea typeface="Calibri"/>
                          <a:cs typeface="Times New Roman"/>
                        </a:rPr>
                        <a:t>Agree</a:t>
                      </a:r>
                      <a:endParaRPr lang="en-US" sz="15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500" b="1">
                          <a:latin typeface="Times New Roman"/>
                          <a:ea typeface="Calibri"/>
                          <a:cs typeface="Times New Roman"/>
                        </a:rPr>
                        <a:t>%</a:t>
                      </a:r>
                      <a:endParaRPr lang="en-US" sz="15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500" b="1">
                          <a:latin typeface="Times New Roman"/>
                          <a:ea typeface="Calibri"/>
                          <a:cs typeface="Times New Roman"/>
                        </a:rPr>
                        <a:t>Disagree</a:t>
                      </a:r>
                      <a:endParaRPr lang="en-US" sz="15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500" b="1">
                          <a:latin typeface="Times New Roman"/>
                          <a:ea typeface="Calibri"/>
                          <a:cs typeface="Times New Roman"/>
                        </a:rPr>
                        <a:t>%</a:t>
                      </a:r>
                      <a:endParaRPr lang="en-US" sz="15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5418">
                <a:tc>
                  <a:txBody>
                    <a:bodyPr/>
                    <a:lstStyle/>
                    <a:p>
                      <a:pPr marL="0" marR="0" algn="ctr">
                        <a:lnSpc>
                          <a:spcPct val="115000"/>
                        </a:lnSpc>
                        <a:spcBef>
                          <a:spcPts val="0"/>
                        </a:spcBef>
                        <a:spcAft>
                          <a:spcPts val="0"/>
                        </a:spcAft>
                      </a:pPr>
                      <a:r>
                        <a:rPr lang="en-US" sz="1500" dirty="0">
                          <a:latin typeface="Times New Roman"/>
                          <a:ea typeface="Times New Roman"/>
                          <a:cs typeface="Times New Roman"/>
                        </a:rPr>
                        <a:t>1</a:t>
                      </a:r>
                      <a:endParaRPr lang="en-US" sz="15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500" dirty="0">
                          <a:latin typeface="Times New Roman"/>
                          <a:ea typeface="Calibri"/>
                          <a:cs typeface="Times New Roman"/>
                        </a:rPr>
                        <a:t>Provided quickly  access the required information</a:t>
                      </a:r>
                      <a:endParaRPr lang="en-US" sz="15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500" dirty="0">
                          <a:latin typeface="Times New Roman"/>
                          <a:ea typeface="Calibri"/>
                          <a:cs typeface="Times New Roman"/>
                        </a:rPr>
                        <a:t>79</a:t>
                      </a:r>
                      <a:endParaRPr lang="en-US" sz="15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500" dirty="0">
                          <a:latin typeface="Times New Roman"/>
                          <a:ea typeface="Calibri"/>
                          <a:cs typeface="Times New Roman"/>
                        </a:rPr>
                        <a:t>79.0%</a:t>
                      </a:r>
                      <a:endParaRPr lang="en-US" sz="15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500" dirty="0">
                          <a:latin typeface="Times New Roman"/>
                          <a:ea typeface="Calibri"/>
                          <a:cs typeface="Times New Roman"/>
                        </a:rPr>
                        <a:t>21</a:t>
                      </a:r>
                      <a:endParaRPr lang="en-US" sz="15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500">
                          <a:latin typeface="Times New Roman"/>
                          <a:ea typeface="Calibri"/>
                          <a:cs typeface="Times New Roman"/>
                        </a:rPr>
                        <a:t>21.0%</a:t>
                      </a:r>
                      <a:endParaRPr lang="en-US" sz="15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6982">
                <a:tc>
                  <a:txBody>
                    <a:bodyPr/>
                    <a:lstStyle/>
                    <a:p>
                      <a:pPr marL="0" marR="0" algn="ctr">
                        <a:lnSpc>
                          <a:spcPct val="115000"/>
                        </a:lnSpc>
                        <a:spcBef>
                          <a:spcPts val="0"/>
                        </a:spcBef>
                        <a:spcAft>
                          <a:spcPts val="0"/>
                        </a:spcAft>
                      </a:pPr>
                      <a:r>
                        <a:rPr lang="en-US" sz="1500">
                          <a:latin typeface="Times New Roman"/>
                          <a:ea typeface="Times New Roman"/>
                          <a:cs typeface="Times New Roman"/>
                        </a:rPr>
                        <a:t>2</a:t>
                      </a:r>
                      <a:endParaRPr lang="en-US" sz="15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500">
                          <a:latin typeface="Times New Roman"/>
                          <a:ea typeface="Times New Roman"/>
                          <a:cs typeface="Times New Roman"/>
                        </a:rPr>
                        <a:t>Enhanced the quality of library services</a:t>
                      </a:r>
                      <a:endParaRPr lang="en-US" sz="15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500">
                          <a:latin typeface="Times New Roman"/>
                          <a:ea typeface="Calibri"/>
                          <a:cs typeface="Times New Roman"/>
                        </a:rPr>
                        <a:t>69</a:t>
                      </a:r>
                      <a:endParaRPr lang="en-US" sz="15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500">
                          <a:latin typeface="Times New Roman"/>
                          <a:ea typeface="Calibri"/>
                          <a:cs typeface="Times New Roman"/>
                        </a:rPr>
                        <a:t>69.0%</a:t>
                      </a:r>
                      <a:endParaRPr lang="en-US" sz="15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500" dirty="0">
                          <a:latin typeface="Times New Roman"/>
                          <a:ea typeface="Calibri"/>
                          <a:cs typeface="Times New Roman"/>
                        </a:rPr>
                        <a:t>31</a:t>
                      </a:r>
                      <a:endParaRPr lang="en-US" sz="15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500" dirty="0">
                          <a:latin typeface="Times New Roman"/>
                          <a:ea typeface="Calibri"/>
                          <a:cs typeface="Times New Roman"/>
                        </a:rPr>
                        <a:t>31.0%</a:t>
                      </a:r>
                      <a:endParaRPr lang="en-US" sz="15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2708">
                <a:tc>
                  <a:txBody>
                    <a:bodyPr/>
                    <a:lstStyle/>
                    <a:p>
                      <a:pPr marL="0" marR="0" algn="ctr">
                        <a:lnSpc>
                          <a:spcPct val="115000"/>
                        </a:lnSpc>
                        <a:spcBef>
                          <a:spcPts val="0"/>
                        </a:spcBef>
                        <a:spcAft>
                          <a:spcPts val="0"/>
                        </a:spcAft>
                      </a:pPr>
                      <a:r>
                        <a:rPr lang="en-US" sz="1500">
                          <a:latin typeface="Times New Roman"/>
                          <a:ea typeface="Times New Roman"/>
                          <a:cs typeface="Times New Roman"/>
                        </a:rPr>
                        <a:t>3</a:t>
                      </a:r>
                      <a:endParaRPr lang="en-US" sz="15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500">
                          <a:latin typeface="Times New Roman"/>
                          <a:ea typeface="Calibri"/>
                          <a:cs typeface="Times New Roman"/>
                        </a:rPr>
                        <a:t>It helps to create positive attitude</a:t>
                      </a:r>
                      <a:endParaRPr lang="en-US" sz="15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500">
                          <a:latin typeface="Times New Roman"/>
                          <a:ea typeface="Calibri"/>
                          <a:cs typeface="Times New Roman"/>
                        </a:rPr>
                        <a:t>67</a:t>
                      </a:r>
                      <a:endParaRPr lang="en-US" sz="15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500">
                          <a:latin typeface="Times New Roman"/>
                          <a:ea typeface="Calibri"/>
                          <a:cs typeface="Times New Roman"/>
                        </a:rPr>
                        <a:t>67.0%</a:t>
                      </a:r>
                      <a:endParaRPr lang="en-US" sz="15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500" dirty="0">
                          <a:latin typeface="Times New Roman"/>
                          <a:ea typeface="Calibri"/>
                          <a:cs typeface="Times New Roman"/>
                        </a:rPr>
                        <a:t>33</a:t>
                      </a:r>
                      <a:endParaRPr lang="en-US" sz="15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500" dirty="0">
                          <a:latin typeface="Times New Roman"/>
                          <a:ea typeface="Calibri"/>
                          <a:cs typeface="Times New Roman"/>
                        </a:rPr>
                        <a:t>33.0%</a:t>
                      </a:r>
                      <a:endParaRPr lang="en-US" sz="15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9812">
                <a:tc>
                  <a:txBody>
                    <a:bodyPr/>
                    <a:lstStyle/>
                    <a:p>
                      <a:pPr marL="0" marR="0" algn="ctr">
                        <a:lnSpc>
                          <a:spcPct val="115000"/>
                        </a:lnSpc>
                        <a:spcBef>
                          <a:spcPts val="0"/>
                        </a:spcBef>
                        <a:spcAft>
                          <a:spcPts val="0"/>
                        </a:spcAft>
                      </a:pPr>
                      <a:r>
                        <a:rPr lang="en-US" sz="1500" dirty="0">
                          <a:latin typeface="Times New Roman"/>
                          <a:ea typeface="Times New Roman"/>
                          <a:cs typeface="Times New Roman"/>
                        </a:rPr>
                        <a:t>4</a:t>
                      </a:r>
                      <a:endParaRPr lang="en-US" sz="15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500" dirty="0">
                          <a:latin typeface="Times New Roman"/>
                          <a:ea typeface="Calibri"/>
                          <a:cs typeface="Times New Roman"/>
                        </a:rPr>
                        <a:t>It helps to access up-to-date information</a:t>
                      </a:r>
                      <a:endParaRPr lang="en-US" sz="15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500">
                          <a:latin typeface="Times New Roman"/>
                          <a:ea typeface="Calibri"/>
                          <a:cs typeface="Times New Roman"/>
                        </a:rPr>
                        <a:t>53</a:t>
                      </a:r>
                      <a:endParaRPr lang="en-US" sz="15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500">
                          <a:latin typeface="Times New Roman"/>
                          <a:ea typeface="Calibri"/>
                          <a:cs typeface="Times New Roman"/>
                        </a:rPr>
                        <a:t>53.0%</a:t>
                      </a:r>
                      <a:endParaRPr lang="en-US" sz="15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500" dirty="0">
                          <a:latin typeface="Times New Roman"/>
                          <a:ea typeface="Calibri"/>
                          <a:cs typeface="Times New Roman"/>
                        </a:rPr>
                        <a:t>47</a:t>
                      </a:r>
                      <a:endParaRPr lang="en-US" sz="15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500" dirty="0">
                          <a:latin typeface="Times New Roman"/>
                          <a:ea typeface="Calibri"/>
                          <a:cs typeface="Times New Roman"/>
                        </a:rPr>
                        <a:t>47.0%</a:t>
                      </a:r>
                      <a:endParaRPr lang="en-US" sz="15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2708">
                <a:tc>
                  <a:txBody>
                    <a:bodyPr/>
                    <a:lstStyle/>
                    <a:p>
                      <a:pPr marL="0" marR="0" algn="ctr">
                        <a:lnSpc>
                          <a:spcPct val="115000"/>
                        </a:lnSpc>
                        <a:spcBef>
                          <a:spcPts val="0"/>
                        </a:spcBef>
                        <a:spcAft>
                          <a:spcPts val="0"/>
                        </a:spcAft>
                      </a:pPr>
                      <a:r>
                        <a:rPr lang="en-US" sz="1500">
                          <a:latin typeface="Times New Roman"/>
                          <a:ea typeface="Times New Roman"/>
                          <a:cs typeface="Times New Roman"/>
                        </a:rPr>
                        <a:t>5</a:t>
                      </a:r>
                      <a:endParaRPr lang="en-US" sz="15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500">
                          <a:latin typeface="Times New Roman"/>
                          <a:ea typeface="Calibri"/>
                          <a:cs typeface="Times New Roman"/>
                        </a:rPr>
                        <a:t>It saves time and effort</a:t>
                      </a:r>
                      <a:endParaRPr lang="en-US" sz="15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500">
                          <a:latin typeface="Times New Roman"/>
                          <a:ea typeface="Calibri"/>
                          <a:cs typeface="Times New Roman"/>
                        </a:rPr>
                        <a:t>55</a:t>
                      </a:r>
                      <a:endParaRPr lang="en-US" sz="15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500">
                          <a:latin typeface="Times New Roman"/>
                          <a:ea typeface="Calibri"/>
                          <a:cs typeface="Times New Roman"/>
                        </a:rPr>
                        <a:t>55.0%</a:t>
                      </a:r>
                      <a:endParaRPr lang="en-US" sz="15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500">
                          <a:latin typeface="Times New Roman"/>
                          <a:ea typeface="Calibri"/>
                          <a:cs typeface="Times New Roman"/>
                        </a:rPr>
                        <a:t>45</a:t>
                      </a:r>
                      <a:endParaRPr lang="en-US" sz="15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500" dirty="0">
                          <a:latin typeface="Times New Roman"/>
                          <a:ea typeface="Calibri"/>
                          <a:cs typeface="Times New Roman"/>
                        </a:rPr>
                        <a:t>45.0%</a:t>
                      </a:r>
                      <a:endParaRPr lang="en-US" sz="15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5418">
                <a:tc>
                  <a:txBody>
                    <a:bodyPr/>
                    <a:lstStyle/>
                    <a:p>
                      <a:pPr marL="0" marR="0" algn="ctr">
                        <a:lnSpc>
                          <a:spcPct val="115000"/>
                        </a:lnSpc>
                        <a:spcBef>
                          <a:spcPts val="0"/>
                        </a:spcBef>
                        <a:spcAft>
                          <a:spcPts val="0"/>
                        </a:spcAft>
                      </a:pPr>
                      <a:r>
                        <a:rPr lang="en-US" sz="1500">
                          <a:latin typeface="Times New Roman"/>
                          <a:ea typeface="Times New Roman"/>
                          <a:cs typeface="Times New Roman"/>
                        </a:rPr>
                        <a:t>6</a:t>
                      </a:r>
                      <a:endParaRPr lang="en-US" sz="15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500">
                          <a:latin typeface="Times New Roman"/>
                          <a:ea typeface="Times New Roman"/>
                          <a:cs typeface="Times New Roman"/>
                        </a:rPr>
                        <a:t>Provided flexible and comprehensive retrieval of information</a:t>
                      </a:r>
                      <a:endParaRPr lang="en-US" sz="15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500">
                          <a:latin typeface="Times New Roman"/>
                          <a:ea typeface="Calibri"/>
                          <a:cs typeface="Times New Roman"/>
                        </a:rPr>
                        <a:t>58</a:t>
                      </a:r>
                      <a:endParaRPr lang="en-US" sz="15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500">
                          <a:latin typeface="Times New Roman"/>
                          <a:ea typeface="Calibri"/>
                          <a:cs typeface="Times New Roman"/>
                        </a:rPr>
                        <a:t>58.0%</a:t>
                      </a:r>
                      <a:endParaRPr lang="en-US" sz="15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500">
                          <a:latin typeface="Times New Roman"/>
                          <a:ea typeface="Calibri"/>
                          <a:cs typeface="Times New Roman"/>
                        </a:rPr>
                        <a:t>42</a:t>
                      </a:r>
                      <a:endParaRPr lang="en-US" sz="15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500" dirty="0">
                          <a:latin typeface="Times New Roman"/>
                          <a:ea typeface="Calibri"/>
                          <a:cs typeface="Times New Roman"/>
                        </a:rPr>
                        <a:t>42.0%</a:t>
                      </a:r>
                      <a:endParaRPr lang="en-US" sz="15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2708">
                <a:tc>
                  <a:txBody>
                    <a:bodyPr/>
                    <a:lstStyle/>
                    <a:p>
                      <a:pPr marL="0" marR="0" algn="ctr">
                        <a:lnSpc>
                          <a:spcPct val="115000"/>
                        </a:lnSpc>
                        <a:spcBef>
                          <a:spcPts val="0"/>
                        </a:spcBef>
                        <a:spcAft>
                          <a:spcPts val="0"/>
                        </a:spcAft>
                      </a:pPr>
                      <a:r>
                        <a:rPr lang="en-US" sz="1500">
                          <a:latin typeface="Times New Roman"/>
                          <a:ea typeface="Times New Roman"/>
                          <a:cs typeface="Times New Roman"/>
                        </a:rPr>
                        <a:t>7</a:t>
                      </a:r>
                      <a:endParaRPr lang="en-US" sz="15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500">
                          <a:latin typeface="Times New Roman"/>
                          <a:ea typeface="Calibri"/>
                          <a:cs typeface="Times New Roman"/>
                        </a:rPr>
                        <a:t>It saves spaces and reduces paper</a:t>
                      </a:r>
                      <a:endParaRPr lang="en-US" sz="15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500">
                          <a:latin typeface="Times New Roman"/>
                          <a:ea typeface="Calibri"/>
                          <a:cs typeface="Times New Roman"/>
                        </a:rPr>
                        <a:t>53</a:t>
                      </a:r>
                      <a:endParaRPr lang="en-US" sz="15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500">
                          <a:latin typeface="Times New Roman"/>
                          <a:ea typeface="Calibri"/>
                          <a:cs typeface="Times New Roman"/>
                        </a:rPr>
                        <a:t>53.0%</a:t>
                      </a:r>
                      <a:endParaRPr lang="en-US" sz="15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500">
                          <a:latin typeface="Times New Roman"/>
                          <a:ea typeface="Calibri"/>
                          <a:cs typeface="Times New Roman"/>
                        </a:rPr>
                        <a:t>47</a:t>
                      </a:r>
                      <a:endParaRPr lang="en-US" sz="15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500" dirty="0">
                          <a:latin typeface="Times New Roman"/>
                          <a:ea typeface="Calibri"/>
                          <a:cs typeface="Times New Roman"/>
                        </a:rPr>
                        <a:t>47.0%</a:t>
                      </a:r>
                      <a:endParaRPr lang="en-US" sz="15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5418">
                <a:tc>
                  <a:txBody>
                    <a:bodyPr/>
                    <a:lstStyle/>
                    <a:p>
                      <a:pPr marL="0" marR="0" algn="ctr">
                        <a:lnSpc>
                          <a:spcPct val="115000"/>
                        </a:lnSpc>
                        <a:spcBef>
                          <a:spcPts val="0"/>
                        </a:spcBef>
                        <a:spcAft>
                          <a:spcPts val="0"/>
                        </a:spcAft>
                      </a:pPr>
                      <a:r>
                        <a:rPr lang="en-US" sz="1500">
                          <a:latin typeface="Times New Roman"/>
                          <a:ea typeface="Times New Roman"/>
                          <a:cs typeface="Times New Roman"/>
                        </a:rPr>
                        <a:t>8</a:t>
                      </a:r>
                      <a:endParaRPr lang="en-US" sz="15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500">
                          <a:latin typeface="Times New Roman"/>
                          <a:ea typeface="Times New Roman"/>
                          <a:cs typeface="Times New Roman"/>
                        </a:rPr>
                        <a:t>Access to new range of electronic services not possible before  </a:t>
                      </a:r>
                      <a:endParaRPr lang="en-US" sz="15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500">
                          <a:latin typeface="Times New Roman"/>
                          <a:ea typeface="Calibri"/>
                          <a:cs typeface="Times New Roman"/>
                        </a:rPr>
                        <a:t>57</a:t>
                      </a:r>
                      <a:endParaRPr lang="en-US" sz="15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500">
                          <a:latin typeface="Times New Roman"/>
                          <a:ea typeface="Calibri"/>
                          <a:cs typeface="Times New Roman"/>
                        </a:rPr>
                        <a:t>57.0%</a:t>
                      </a:r>
                      <a:endParaRPr lang="en-US" sz="15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500">
                          <a:latin typeface="Times New Roman"/>
                          <a:ea typeface="Calibri"/>
                          <a:cs typeface="Times New Roman"/>
                        </a:rPr>
                        <a:t>43</a:t>
                      </a:r>
                      <a:endParaRPr lang="en-US" sz="15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500" dirty="0">
                          <a:latin typeface="Times New Roman"/>
                          <a:ea typeface="Calibri"/>
                          <a:cs typeface="Times New Roman"/>
                        </a:rPr>
                        <a:t>43.0%</a:t>
                      </a:r>
                      <a:endParaRPr lang="en-US" sz="15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6952">
                <a:tc>
                  <a:txBody>
                    <a:bodyPr/>
                    <a:lstStyle/>
                    <a:p>
                      <a:pPr marL="0" marR="0" algn="ctr">
                        <a:lnSpc>
                          <a:spcPct val="115000"/>
                        </a:lnSpc>
                        <a:spcBef>
                          <a:spcPts val="0"/>
                        </a:spcBef>
                        <a:spcAft>
                          <a:spcPts val="0"/>
                        </a:spcAft>
                      </a:pPr>
                      <a:r>
                        <a:rPr lang="en-US" sz="1500">
                          <a:latin typeface="Times New Roman"/>
                          <a:ea typeface="Times New Roman"/>
                          <a:cs typeface="Times New Roman"/>
                        </a:rPr>
                        <a:t>9</a:t>
                      </a:r>
                      <a:endParaRPr lang="en-US" sz="15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500" dirty="0">
                          <a:latin typeface="Times New Roman"/>
                          <a:ea typeface="Calibri"/>
                          <a:cs typeface="Times New Roman"/>
                        </a:rPr>
                        <a:t>The utility of ICT in my institute is good</a:t>
                      </a:r>
                      <a:endParaRPr lang="en-US" sz="15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500" dirty="0">
                          <a:latin typeface="Times New Roman"/>
                          <a:ea typeface="Calibri"/>
                          <a:cs typeface="Times New Roman"/>
                        </a:rPr>
                        <a:t>61</a:t>
                      </a:r>
                      <a:endParaRPr lang="en-US" sz="15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500">
                          <a:latin typeface="Times New Roman"/>
                          <a:ea typeface="Calibri"/>
                          <a:cs typeface="Times New Roman"/>
                        </a:rPr>
                        <a:t>61.0%</a:t>
                      </a:r>
                      <a:endParaRPr lang="en-US" sz="15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500">
                          <a:latin typeface="Times New Roman"/>
                          <a:ea typeface="Calibri"/>
                          <a:cs typeface="Times New Roman"/>
                        </a:rPr>
                        <a:t>39</a:t>
                      </a:r>
                      <a:endParaRPr lang="en-US" sz="15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500" dirty="0">
                          <a:latin typeface="Times New Roman"/>
                          <a:ea typeface="Calibri"/>
                          <a:cs typeface="Times New Roman"/>
                        </a:rPr>
                        <a:t>39.0%</a:t>
                      </a:r>
                      <a:endParaRPr lang="en-US" sz="15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Footer Placeholder 5"/>
          <p:cNvSpPr>
            <a:spLocks noGrp="1"/>
          </p:cNvSpPr>
          <p:nvPr>
            <p:ph type="ftr" sz="quarter" idx="11"/>
          </p:nvPr>
        </p:nvSpPr>
        <p:spPr/>
        <p:txBody>
          <a:bodyPr/>
          <a:lstStyle/>
          <a:p>
            <a:r>
              <a:rPr lang="en-US" b="1" dirty="0" smtClean="0">
                <a:solidFill>
                  <a:schemeClr val="tx1">
                    <a:lumMod val="95000"/>
                    <a:lumOff val="5000"/>
                  </a:schemeClr>
                </a:solidFill>
              </a:rPr>
              <a:t>NACLIN 2018, October 4-6, </a:t>
            </a:r>
            <a:r>
              <a:rPr lang="en-US" b="1" dirty="0" smtClean="0">
                <a:solidFill>
                  <a:schemeClr val="tx1">
                    <a:lumMod val="95000"/>
                    <a:lumOff val="5000"/>
                  </a:schemeClr>
                </a:solidFill>
              </a:rPr>
              <a:t>2018</a:t>
            </a:r>
          </a:p>
          <a:p>
            <a:r>
              <a:rPr lang="en-US" b="1" dirty="0" smtClean="0">
                <a:solidFill>
                  <a:schemeClr val="tx1">
                    <a:lumMod val="95000"/>
                    <a:lumOff val="5000"/>
                  </a:schemeClr>
                </a:solidFill>
              </a:rPr>
              <a:t>GITAM</a:t>
            </a:r>
            <a:r>
              <a:rPr lang="en-US" b="1" dirty="0" smtClean="0">
                <a:solidFill>
                  <a:schemeClr val="tx1">
                    <a:lumMod val="95000"/>
                    <a:lumOff val="5000"/>
                  </a:schemeClr>
                </a:solidFill>
              </a:rPr>
              <a:t>, Visakhapatnam</a:t>
            </a:r>
            <a:endParaRPr lang="en-US" b="1" dirty="0">
              <a:solidFill>
                <a:schemeClr val="tx1">
                  <a:lumMod val="95000"/>
                  <a:lumOff val="5000"/>
                </a:schemeClr>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CONCLUSION</a:t>
            </a:r>
            <a:endParaRPr lang="en-US" sz="3600" dirty="0"/>
          </a:p>
        </p:txBody>
      </p:sp>
      <p:sp>
        <p:nvSpPr>
          <p:cNvPr id="3" name="Content Placeholder 2"/>
          <p:cNvSpPr>
            <a:spLocks noGrp="1"/>
          </p:cNvSpPr>
          <p:nvPr>
            <p:ph idx="1"/>
          </p:nvPr>
        </p:nvSpPr>
        <p:spPr>
          <a:xfrm>
            <a:off x="457200" y="1371600"/>
            <a:ext cx="8229600" cy="4953000"/>
          </a:xfrm>
        </p:spPr>
        <p:txBody>
          <a:bodyPr>
            <a:normAutofit fontScale="85000" lnSpcReduction="20000"/>
          </a:bodyPr>
          <a:lstStyle/>
          <a:p>
            <a:pPr algn="just"/>
            <a:r>
              <a:rPr lang="en-US" dirty="0" smtClean="0"/>
              <a:t>The facility of ICT infrastructure and extent of use of ICT in the College libraries of Assam have substantially improved. </a:t>
            </a:r>
          </a:p>
          <a:p>
            <a:pPr algn="just"/>
            <a:r>
              <a:rPr lang="en-US" dirty="0" smtClean="0"/>
              <a:t>All most all the surveyed libraries are automated and they are using SOUL library management software whereas few libraries are implemented digital libraries and most of them using Dspace digital library software. </a:t>
            </a:r>
          </a:p>
          <a:p>
            <a:pPr algn="just"/>
            <a:r>
              <a:rPr lang="en-US" dirty="0" smtClean="0"/>
              <a:t>Lack of IT skilled manpower is the main constraints to implement the ICT in the college libraries of Assam. </a:t>
            </a:r>
          </a:p>
          <a:p>
            <a:pPr algn="just"/>
            <a:r>
              <a:rPr lang="en-US" dirty="0" smtClean="0"/>
              <a:t>All most all the libraries are having desktop and internet facility to the library users. </a:t>
            </a:r>
          </a:p>
          <a:p>
            <a:pPr algn="just"/>
            <a:r>
              <a:rPr lang="en-US" dirty="0" smtClean="0"/>
              <a:t>The users are satisfied with the use of ICT in the college libraries. </a:t>
            </a:r>
          </a:p>
          <a:p>
            <a:endParaRPr lang="en-US" dirty="0"/>
          </a:p>
        </p:txBody>
      </p:sp>
      <p:sp>
        <p:nvSpPr>
          <p:cNvPr id="5" name="Footer Placeholder 4"/>
          <p:cNvSpPr>
            <a:spLocks noGrp="1"/>
          </p:cNvSpPr>
          <p:nvPr>
            <p:ph type="ftr" sz="quarter" idx="11"/>
          </p:nvPr>
        </p:nvSpPr>
        <p:spPr/>
        <p:txBody>
          <a:bodyPr/>
          <a:lstStyle/>
          <a:p>
            <a:r>
              <a:rPr lang="en-US" b="1" dirty="0" smtClean="0">
                <a:solidFill>
                  <a:schemeClr val="tx1">
                    <a:lumMod val="95000"/>
                    <a:lumOff val="5000"/>
                  </a:schemeClr>
                </a:solidFill>
              </a:rPr>
              <a:t>NACLIN 2018, October 4-6, </a:t>
            </a:r>
            <a:r>
              <a:rPr lang="en-US" b="1" dirty="0" smtClean="0">
                <a:solidFill>
                  <a:schemeClr val="tx1">
                    <a:lumMod val="95000"/>
                    <a:lumOff val="5000"/>
                  </a:schemeClr>
                </a:solidFill>
              </a:rPr>
              <a:t>2018</a:t>
            </a:r>
          </a:p>
          <a:p>
            <a:r>
              <a:rPr lang="en-US" b="1" dirty="0" smtClean="0">
                <a:solidFill>
                  <a:schemeClr val="tx1">
                    <a:lumMod val="95000"/>
                    <a:lumOff val="5000"/>
                  </a:schemeClr>
                </a:solidFill>
              </a:rPr>
              <a:t>GITAM</a:t>
            </a:r>
            <a:r>
              <a:rPr lang="en-US" b="1" dirty="0" smtClean="0">
                <a:solidFill>
                  <a:schemeClr val="tx1">
                    <a:lumMod val="95000"/>
                    <a:lumOff val="5000"/>
                  </a:schemeClr>
                </a:solidFill>
              </a:rPr>
              <a:t>, Visakhapatnam</a:t>
            </a:r>
            <a:endParaRPr lang="en-US" b="1" dirty="0">
              <a:solidFill>
                <a:schemeClr val="tx1">
                  <a:lumMod val="95000"/>
                  <a:lumOff val="5000"/>
                </a:schemeClr>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lstStyle/>
          <a:p>
            <a:pPr>
              <a:buNone/>
            </a:pPr>
            <a:r>
              <a:rPr lang="en-US" dirty="0" smtClean="0"/>
              <a:t>				</a:t>
            </a:r>
          </a:p>
          <a:p>
            <a:pPr>
              <a:buNone/>
            </a:pPr>
            <a:endParaRPr lang="en-US" dirty="0" smtClean="0"/>
          </a:p>
          <a:p>
            <a:pPr>
              <a:buNone/>
            </a:pPr>
            <a:endParaRPr lang="en-US" dirty="0" smtClean="0"/>
          </a:p>
          <a:p>
            <a:pPr>
              <a:buNone/>
            </a:pPr>
            <a:endParaRPr lang="en-US" dirty="0" smtClean="0"/>
          </a:p>
          <a:p>
            <a:pPr>
              <a:buNone/>
            </a:pPr>
            <a:r>
              <a:rPr lang="en-US" dirty="0" smtClean="0"/>
              <a:t>				</a:t>
            </a:r>
            <a:r>
              <a:rPr lang="en-US" sz="5400" b="1" dirty="0" smtClean="0"/>
              <a:t>Thank You</a:t>
            </a:r>
            <a:endParaRPr lang="en-US" sz="5400" b="1" dirty="0"/>
          </a:p>
        </p:txBody>
      </p:sp>
      <p:sp>
        <p:nvSpPr>
          <p:cNvPr id="5" name="Footer Placeholder 4"/>
          <p:cNvSpPr>
            <a:spLocks noGrp="1"/>
          </p:cNvSpPr>
          <p:nvPr>
            <p:ph type="ftr" sz="quarter" idx="11"/>
          </p:nvPr>
        </p:nvSpPr>
        <p:spPr/>
        <p:txBody>
          <a:bodyPr/>
          <a:lstStyle/>
          <a:p>
            <a:r>
              <a:rPr lang="en-US" b="1" dirty="0" smtClean="0">
                <a:solidFill>
                  <a:schemeClr val="tx1">
                    <a:lumMod val="95000"/>
                    <a:lumOff val="5000"/>
                  </a:schemeClr>
                </a:solidFill>
              </a:rPr>
              <a:t>NACLIN 2018, October 4-6, </a:t>
            </a:r>
            <a:r>
              <a:rPr lang="en-US" b="1" dirty="0" smtClean="0">
                <a:solidFill>
                  <a:schemeClr val="tx1">
                    <a:lumMod val="95000"/>
                    <a:lumOff val="5000"/>
                  </a:schemeClr>
                </a:solidFill>
              </a:rPr>
              <a:t>2018</a:t>
            </a:r>
          </a:p>
          <a:p>
            <a:r>
              <a:rPr lang="en-US" b="1" dirty="0" smtClean="0">
                <a:solidFill>
                  <a:schemeClr val="tx1">
                    <a:lumMod val="95000"/>
                    <a:lumOff val="5000"/>
                  </a:schemeClr>
                </a:solidFill>
              </a:rPr>
              <a:t>GITAM</a:t>
            </a:r>
            <a:r>
              <a:rPr lang="en-US" b="1" dirty="0" smtClean="0">
                <a:solidFill>
                  <a:schemeClr val="tx1">
                    <a:lumMod val="95000"/>
                    <a:lumOff val="5000"/>
                  </a:schemeClr>
                </a:solidFill>
              </a:rPr>
              <a:t>, Visakhapatnam</a:t>
            </a:r>
            <a:endParaRPr lang="en-US" b="1" dirty="0">
              <a:solidFill>
                <a:schemeClr val="tx1">
                  <a:lumMod val="95000"/>
                  <a:lumOff val="5000"/>
                </a:schemeClr>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609600"/>
          </a:xfrm>
        </p:spPr>
        <p:txBody>
          <a:bodyPr>
            <a:normAutofit fontScale="90000"/>
          </a:bodyPr>
          <a:lstStyle/>
          <a:p>
            <a:r>
              <a:rPr lang="en-US" sz="3600" b="1" dirty="0" smtClean="0"/>
              <a:t>Introduction</a:t>
            </a:r>
            <a:endParaRPr lang="en-US" sz="3600" b="1" dirty="0"/>
          </a:p>
        </p:txBody>
      </p:sp>
      <p:sp>
        <p:nvSpPr>
          <p:cNvPr id="3" name="Content Placeholder 2"/>
          <p:cNvSpPr>
            <a:spLocks noGrp="1"/>
          </p:cNvSpPr>
          <p:nvPr>
            <p:ph idx="1"/>
          </p:nvPr>
        </p:nvSpPr>
        <p:spPr>
          <a:xfrm>
            <a:off x="457200" y="990600"/>
            <a:ext cx="8229600" cy="5135563"/>
          </a:xfrm>
        </p:spPr>
        <p:txBody>
          <a:bodyPr>
            <a:normAutofit fontScale="32500" lnSpcReduction="20000"/>
          </a:bodyPr>
          <a:lstStyle/>
          <a:p>
            <a:pPr algn="just">
              <a:lnSpc>
                <a:spcPct val="120000"/>
              </a:lnSpc>
            </a:pPr>
            <a:r>
              <a:rPr lang="en-US" sz="6800" dirty="0" smtClean="0"/>
              <a:t>The application of ICT in academic libraries of Assam have been improving day by day due to the financial assistance of Rashtriya Uchattar Siksha Abhijan (RUSA), UGC, INFLIBNET, concern state government and the local enterprises. </a:t>
            </a:r>
          </a:p>
          <a:p>
            <a:pPr algn="just">
              <a:lnSpc>
                <a:spcPct val="120000"/>
              </a:lnSpc>
            </a:pPr>
            <a:r>
              <a:rPr lang="en-US" sz="6800" dirty="0" smtClean="0"/>
              <a:t>It is very essential to make a study on the usages of ICT in the college libraries of Assam. Based on Shodhganga, Google search and other searching techniques, no systematic studies have been found on the usage of ICT in the college libraries of Assam. </a:t>
            </a:r>
          </a:p>
          <a:p>
            <a:pPr algn="just">
              <a:lnSpc>
                <a:spcPct val="120000"/>
              </a:lnSpc>
            </a:pPr>
            <a:r>
              <a:rPr lang="en-US" sz="6800" dirty="0" smtClean="0"/>
              <a:t>The study will helps to identify the library services performed by ICT devices, ICT infrastructure,  extent of use of ICT in the college libraries, barriers for implementing ICTs, ICT based services extended to the users and impact of ICT on the users in the College libraries of Assam.</a:t>
            </a:r>
          </a:p>
          <a:p>
            <a:endParaRPr lang="en-US" dirty="0"/>
          </a:p>
        </p:txBody>
      </p:sp>
      <p:sp>
        <p:nvSpPr>
          <p:cNvPr id="5" name="Footer Placeholder 4"/>
          <p:cNvSpPr>
            <a:spLocks noGrp="1"/>
          </p:cNvSpPr>
          <p:nvPr>
            <p:ph type="ftr" sz="quarter" idx="11"/>
          </p:nvPr>
        </p:nvSpPr>
        <p:spPr/>
        <p:txBody>
          <a:bodyPr/>
          <a:lstStyle/>
          <a:p>
            <a:r>
              <a:rPr lang="en-US" b="1" dirty="0" smtClean="0">
                <a:solidFill>
                  <a:schemeClr val="tx1">
                    <a:lumMod val="95000"/>
                    <a:lumOff val="5000"/>
                  </a:schemeClr>
                </a:solidFill>
              </a:rPr>
              <a:t>NACLIN 2018, October 4-6, </a:t>
            </a:r>
            <a:r>
              <a:rPr lang="en-US" b="1" dirty="0" smtClean="0">
                <a:solidFill>
                  <a:schemeClr val="tx1">
                    <a:lumMod val="95000"/>
                    <a:lumOff val="5000"/>
                  </a:schemeClr>
                </a:solidFill>
              </a:rPr>
              <a:t>2018</a:t>
            </a:r>
          </a:p>
          <a:p>
            <a:r>
              <a:rPr lang="en-US" b="1" dirty="0" smtClean="0">
                <a:solidFill>
                  <a:schemeClr val="tx1">
                    <a:lumMod val="95000"/>
                    <a:lumOff val="5000"/>
                  </a:schemeClr>
                </a:solidFill>
              </a:rPr>
              <a:t>GITAM</a:t>
            </a:r>
            <a:r>
              <a:rPr lang="en-US" b="1" dirty="0" smtClean="0">
                <a:solidFill>
                  <a:schemeClr val="tx1">
                    <a:lumMod val="95000"/>
                    <a:lumOff val="5000"/>
                  </a:schemeClr>
                </a:solidFill>
              </a:rPr>
              <a:t>, Visakhapatnam</a:t>
            </a:r>
            <a:endParaRPr lang="en-US" b="1" dirty="0">
              <a:solidFill>
                <a:schemeClr val="tx1">
                  <a:lumMod val="95000"/>
                  <a:lumOff val="5000"/>
                </a:schemeClr>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en-US" sz="3600" b="1" dirty="0" smtClean="0"/>
              <a:t>AIM AND OBJECTIVES</a:t>
            </a:r>
            <a:endParaRPr lang="en-US" sz="3600" dirty="0"/>
          </a:p>
        </p:txBody>
      </p:sp>
      <p:sp>
        <p:nvSpPr>
          <p:cNvPr id="3" name="Content Placeholder 2"/>
          <p:cNvSpPr>
            <a:spLocks noGrp="1"/>
          </p:cNvSpPr>
          <p:nvPr>
            <p:ph idx="1"/>
          </p:nvPr>
        </p:nvSpPr>
        <p:spPr>
          <a:xfrm>
            <a:off x="457200" y="1143000"/>
            <a:ext cx="8229600" cy="4983163"/>
          </a:xfrm>
        </p:spPr>
        <p:txBody>
          <a:bodyPr>
            <a:normAutofit fontScale="92500" lnSpcReduction="20000"/>
          </a:bodyPr>
          <a:lstStyle/>
          <a:p>
            <a:pPr lvl="0" algn="just"/>
            <a:r>
              <a:rPr lang="en-US" dirty="0" smtClean="0"/>
              <a:t>To identify the library services that are performed by using ICT devices in the college libraries of Assam;</a:t>
            </a:r>
          </a:p>
          <a:p>
            <a:pPr lvl="0" algn="just"/>
            <a:r>
              <a:rPr lang="en-US" dirty="0" smtClean="0"/>
              <a:t>To identify the ICT infrastructure and extent of use in the college libraries of Assam;</a:t>
            </a:r>
          </a:p>
          <a:p>
            <a:pPr lvl="0" algn="just"/>
            <a:r>
              <a:rPr lang="en-US" dirty="0" smtClean="0"/>
              <a:t>To identify the barriers to implement ICTs in the college libraries of Assam;</a:t>
            </a:r>
          </a:p>
          <a:p>
            <a:pPr lvl="0" algn="just"/>
            <a:r>
              <a:rPr lang="en-US" dirty="0" smtClean="0"/>
              <a:t>To find out the ICT based services extended to the users in the college libraries of Assam; and</a:t>
            </a:r>
          </a:p>
          <a:p>
            <a:pPr lvl="0" algn="just"/>
            <a:r>
              <a:rPr lang="en-US" dirty="0" smtClean="0"/>
              <a:t>To find out the impact of ICT on the users in the College libraries of Assam.</a:t>
            </a:r>
          </a:p>
          <a:p>
            <a:endParaRPr lang="en-US" dirty="0"/>
          </a:p>
        </p:txBody>
      </p:sp>
      <p:sp>
        <p:nvSpPr>
          <p:cNvPr id="5" name="Footer Placeholder 4"/>
          <p:cNvSpPr>
            <a:spLocks noGrp="1"/>
          </p:cNvSpPr>
          <p:nvPr>
            <p:ph type="ftr" sz="quarter" idx="11"/>
          </p:nvPr>
        </p:nvSpPr>
        <p:spPr/>
        <p:txBody>
          <a:bodyPr/>
          <a:lstStyle/>
          <a:p>
            <a:r>
              <a:rPr lang="en-US" b="1" dirty="0" smtClean="0">
                <a:solidFill>
                  <a:schemeClr val="tx1">
                    <a:lumMod val="95000"/>
                    <a:lumOff val="5000"/>
                  </a:schemeClr>
                </a:solidFill>
              </a:rPr>
              <a:t>NACLIN 2018, October 4-6, </a:t>
            </a:r>
            <a:r>
              <a:rPr lang="en-US" b="1" dirty="0" smtClean="0">
                <a:solidFill>
                  <a:schemeClr val="tx1">
                    <a:lumMod val="95000"/>
                    <a:lumOff val="5000"/>
                  </a:schemeClr>
                </a:solidFill>
              </a:rPr>
              <a:t>2018</a:t>
            </a:r>
          </a:p>
          <a:p>
            <a:r>
              <a:rPr lang="en-US" b="1" dirty="0" smtClean="0">
                <a:solidFill>
                  <a:schemeClr val="tx1">
                    <a:lumMod val="95000"/>
                    <a:lumOff val="5000"/>
                  </a:schemeClr>
                </a:solidFill>
              </a:rPr>
              <a:t>GITAM</a:t>
            </a:r>
            <a:r>
              <a:rPr lang="en-US" b="1" dirty="0" smtClean="0">
                <a:solidFill>
                  <a:schemeClr val="tx1">
                    <a:lumMod val="95000"/>
                    <a:lumOff val="5000"/>
                  </a:schemeClr>
                </a:solidFill>
              </a:rPr>
              <a:t>, Visakhapatnam</a:t>
            </a:r>
            <a:endParaRPr lang="en-US" b="1" dirty="0">
              <a:solidFill>
                <a:schemeClr val="tx1">
                  <a:lumMod val="95000"/>
                  <a:lumOff val="5000"/>
                </a:schemeClr>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sz="3600" b="1" dirty="0" smtClean="0"/>
              <a:t>SCOPE AND LIMITATION OF THE STUDY</a:t>
            </a:r>
            <a:endParaRPr lang="en-US" sz="3600" dirty="0"/>
          </a:p>
        </p:txBody>
      </p:sp>
      <p:sp>
        <p:nvSpPr>
          <p:cNvPr id="3" name="Content Placeholder 2"/>
          <p:cNvSpPr>
            <a:spLocks noGrp="1"/>
          </p:cNvSpPr>
          <p:nvPr>
            <p:ph idx="1"/>
          </p:nvPr>
        </p:nvSpPr>
        <p:spPr>
          <a:xfrm>
            <a:off x="457200" y="1219200"/>
            <a:ext cx="8229600" cy="4906963"/>
          </a:xfrm>
        </p:spPr>
        <p:txBody>
          <a:bodyPr>
            <a:normAutofit/>
          </a:bodyPr>
          <a:lstStyle/>
          <a:p>
            <a:pPr algn="just"/>
            <a:r>
              <a:rPr lang="en-US" dirty="0" smtClean="0"/>
              <a:t>There have been 295 provincialised colleges and 05 government colleges in Assam. The 189 colleges out of 295 are provincialised before 2012. The provincialised colleges of Assam which are provincialised before 2012 are included in the present study. </a:t>
            </a:r>
          </a:p>
          <a:p>
            <a:pPr lvl="0" algn="just"/>
            <a:r>
              <a:rPr lang="en-US" dirty="0" smtClean="0"/>
              <a:t>Technical, Medical, Management, Law and special subject or other colleges related to professional are excluded in the current study. </a:t>
            </a:r>
          </a:p>
          <a:p>
            <a:endParaRPr lang="en-US" dirty="0"/>
          </a:p>
        </p:txBody>
      </p:sp>
      <p:sp>
        <p:nvSpPr>
          <p:cNvPr id="5" name="Footer Placeholder 4"/>
          <p:cNvSpPr>
            <a:spLocks noGrp="1"/>
          </p:cNvSpPr>
          <p:nvPr>
            <p:ph type="ftr" sz="quarter" idx="11"/>
          </p:nvPr>
        </p:nvSpPr>
        <p:spPr/>
        <p:txBody>
          <a:bodyPr/>
          <a:lstStyle/>
          <a:p>
            <a:r>
              <a:rPr lang="en-US" b="1" dirty="0" smtClean="0">
                <a:solidFill>
                  <a:schemeClr val="tx1">
                    <a:lumMod val="95000"/>
                    <a:lumOff val="5000"/>
                  </a:schemeClr>
                </a:solidFill>
              </a:rPr>
              <a:t>NACLIN 2018, October 4-6, </a:t>
            </a:r>
            <a:r>
              <a:rPr lang="en-US" b="1" dirty="0" smtClean="0">
                <a:solidFill>
                  <a:schemeClr val="tx1">
                    <a:lumMod val="95000"/>
                    <a:lumOff val="5000"/>
                  </a:schemeClr>
                </a:solidFill>
              </a:rPr>
              <a:t>2018</a:t>
            </a:r>
          </a:p>
          <a:p>
            <a:r>
              <a:rPr lang="en-US" b="1" dirty="0" smtClean="0">
                <a:solidFill>
                  <a:schemeClr val="tx1">
                    <a:lumMod val="95000"/>
                    <a:lumOff val="5000"/>
                  </a:schemeClr>
                </a:solidFill>
              </a:rPr>
              <a:t>GITAM</a:t>
            </a:r>
            <a:r>
              <a:rPr lang="en-US" b="1" dirty="0" smtClean="0">
                <a:solidFill>
                  <a:schemeClr val="tx1">
                    <a:lumMod val="95000"/>
                    <a:lumOff val="5000"/>
                  </a:schemeClr>
                </a:solidFill>
              </a:rPr>
              <a:t>, Visakhapatnam</a:t>
            </a:r>
            <a:endParaRPr lang="en-US" b="1" dirty="0">
              <a:solidFill>
                <a:schemeClr val="tx1">
                  <a:lumMod val="95000"/>
                  <a:lumOff val="5000"/>
                </a:schemeClr>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normAutofit/>
          </a:bodyPr>
          <a:lstStyle/>
          <a:p>
            <a:r>
              <a:rPr lang="en-US" sz="3600" b="1" dirty="0" smtClean="0"/>
              <a:t>RESEARCH METHODOLOGY</a:t>
            </a:r>
            <a:endParaRPr lang="en-US" sz="3600" dirty="0"/>
          </a:p>
        </p:txBody>
      </p:sp>
      <p:sp>
        <p:nvSpPr>
          <p:cNvPr id="3" name="Content Placeholder 2"/>
          <p:cNvSpPr>
            <a:spLocks noGrp="1"/>
          </p:cNvSpPr>
          <p:nvPr>
            <p:ph idx="1"/>
          </p:nvPr>
        </p:nvSpPr>
        <p:spPr>
          <a:xfrm>
            <a:off x="457200" y="838200"/>
            <a:ext cx="8229600" cy="5334000"/>
          </a:xfrm>
        </p:spPr>
        <p:txBody>
          <a:bodyPr>
            <a:noAutofit/>
          </a:bodyPr>
          <a:lstStyle/>
          <a:p>
            <a:pPr algn="just"/>
            <a:r>
              <a:rPr lang="en-US" sz="2000" dirty="0" smtClean="0"/>
              <a:t>The questionnaire method has been used to collect the raw data from the college libraries in Assam. </a:t>
            </a:r>
          </a:p>
          <a:p>
            <a:pPr algn="just"/>
            <a:r>
              <a:rPr lang="en-US" sz="2000" dirty="0" smtClean="0"/>
              <a:t>The purpose of the questionnaire for librarian is to get data regarding the application of ICT in the college libraries of Assam. </a:t>
            </a:r>
          </a:p>
          <a:p>
            <a:pPr algn="just"/>
            <a:r>
              <a:rPr lang="en-US" sz="2000" dirty="0" smtClean="0"/>
              <a:t>The second questionnaire is for the library users to gather data to know the use of ICT in the college libraries of Assam. Random sampling method has been used to collect the data from the users. </a:t>
            </a:r>
          </a:p>
          <a:p>
            <a:pPr algn="just"/>
            <a:r>
              <a:rPr lang="en-US" sz="2000" dirty="0" smtClean="0"/>
              <a:t>The questionnaires have distributed to 189 Colleges where 100 colleges have responded and fill up the questionnaire. The percentage of response rate is 52.9%.</a:t>
            </a:r>
          </a:p>
          <a:p>
            <a:pPr algn="just"/>
            <a:r>
              <a:rPr lang="en-US" sz="2000" dirty="0" smtClean="0"/>
              <a:t>Again, user study has conducted among the college students of Assam. The survey has conducted among 100 students of different college where the facilities of library automation and institutional repositories have existed. The user questionnaire has distributed through the librarian of the concern colleges. </a:t>
            </a:r>
          </a:p>
          <a:p>
            <a:endParaRPr lang="en-US" sz="1900" dirty="0"/>
          </a:p>
        </p:txBody>
      </p:sp>
      <p:sp>
        <p:nvSpPr>
          <p:cNvPr id="5" name="Footer Placeholder 4"/>
          <p:cNvSpPr>
            <a:spLocks noGrp="1"/>
          </p:cNvSpPr>
          <p:nvPr>
            <p:ph type="ftr" sz="quarter" idx="11"/>
          </p:nvPr>
        </p:nvSpPr>
        <p:spPr/>
        <p:txBody>
          <a:bodyPr/>
          <a:lstStyle/>
          <a:p>
            <a:r>
              <a:rPr lang="en-US" b="1" dirty="0" smtClean="0">
                <a:solidFill>
                  <a:schemeClr val="tx1">
                    <a:lumMod val="95000"/>
                    <a:lumOff val="5000"/>
                  </a:schemeClr>
                </a:solidFill>
              </a:rPr>
              <a:t>NACLIN 2018, October 4-6, </a:t>
            </a:r>
            <a:r>
              <a:rPr lang="en-US" b="1" dirty="0" smtClean="0">
                <a:solidFill>
                  <a:schemeClr val="tx1">
                    <a:lumMod val="95000"/>
                    <a:lumOff val="5000"/>
                  </a:schemeClr>
                </a:solidFill>
              </a:rPr>
              <a:t>2018</a:t>
            </a:r>
          </a:p>
          <a:p>
            <a:r>
              <a:rPr lang="en-US" b="1" dirty="0" smtClean="0">
                <a:solidFill>
                  <a:schemeClr val="tx1">
                    <a:lumMod val="95000"/>
                    <a:lumOff val="5000"/>
                  </a:schemeClr>
                </a:solidFill>
              </a:rPr>
              <a:t>GITAM</a:t>
            </a:r>
            <a:r>
              <a:rPr lang="en-US" b="1" dirty="0" smtClean="0">
                <a:solidFill>
                  <a:schemeClr val="tx1">
                    <a:lumMod val="95000"/>
                    <a:lumOff val="5000"/>
                  </a:schemeClr>
                </a:solidFill>
              </a:rPr>
              <a:t>, Visakhapatnam</a:t>
            </a:r>
            <a:endParaRPr lang="en-US" b="1" dirty="0">
              <a:solidFill>
                <a:schemeClr val="tx1">
                  <a:lumMod val="95000"/>
                  <a:lumOff val="5000"/>
                </a:schemeClr>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563562"/>
          </a:xfrm>
        </p:spPr>
        <p:txBody>
          <a:bodyPr>
            <a:normAutofit fontScale="90000"/>
          </a:bodyPr>
          <a:lstStyle/>
          <a:p>
            <a:r>
              <a:rPr lang="en-US" sz="3600" b="1" dirty="0" smtClean="0"/>
              <a:t>ANALYSIS ANS INTERPTRETATION OF DATA</a:t>
            </a:r>
            <a:endParaRPr lang="en-US" sz="3600" dirty="0"/>
          </a:p>
        </p:txBody>
      </p:sp>
      <p:graphicFrame>
        <p:nvGraphicFramePr>
          <p:cNvPr id="5" name="Content Placeholder 4"/>
          <p:cNvGraphicFramePr>
            <a:graphicFrameLocks noGrp="1"/>
          </p:cNvGraphicFramePr>
          <p:nvPr>
            <p:ph idx="1"/>
          </p:nvPr>
        </p:nvGraphicFramePr>
        <p:xfrm>
          <a:off x="1219200" y="1828800"/>
          <a:ext cx="6857999" cy="4191003"/>
        </p:xfrm>
        <a:graphic>
          <a:graphicData uri="http://schemas.openxmlformats.org/drawingml/2006/table">
            <a:tbl>
              <a:tblPr/>
              <a:tblGrid>
                <a:gridCol w="856422"/>
                <a:gridCol w="2454684"/>
                <a:gridCol w="1892060"/>
                <a:gridCol w="1654833"/>
              </a:tblGrid>
              <a:tr h="494513">
                <a:tc gridSpan="4">
                  <a:txBody>
                    <a:bodyPr/>
                    <a:lstStyle/>
                    <a:p>
                      <a:pPr marL="0" marR="182880" algn="ctr">
                        <a:spcBef>
                          <a:spcPts val="0"/>
                        </a:spcBef>
                        <a:spcAft>
                          <a:spcPts val="0"/>
                        </a:spcAft>
                      </a:pPr>
                      <a:r>
                        <a:rPr lang="en-US" sz="1400" b="1" dirty="0">
                          <a:latin typeface="Times New Roman"/>
                        </a:rPr>
                        <a:t>Table 2</a:t>
                      </a:r>
                      <a:endParaRPr lang="en-US" sz="1400" dirty="0">
                        <a:latin typeface="Calibri"/>
                      </a:endParaRPr>
                    </a:p>
                    <a:p>
                      <a:pPr marL="0" marR="182880" algn="ctr">
                        <a:spcBef>
                          <a:spcPts val="0"/>
                        </a:spcBef>
                        <a:spcAft>
                          <a:spcPts val="0"/>
                        </a:spcAft>
                      </a:pPr>
                      <a:r>
                        <a:rPr lang="en-US" sz="1400" b="1" dirty="0">
                          <a:latin typeface="Times New Roman"/>
                        </a:rPr>
                        <a:t>Library services performed by using ICT devices</a:t>
                      </a:r>
                      <a:endParaRPr lang="en-US" sz="1400" dirty="0">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r>
              <a:tr h="284345">
                <a:tc>
                  <a:txBody>
                    <a:bodyPr/>
                    <a:lstStyle/>
                    <a:p>
                      <a:pPr marL="0" marR="0" algn="ctr">
                        <a:lnSpc>
                          <a:spcPct val="115000"/>
                        </a:lnSpc>
                        <a:spcBef>
                          <a:spcPts val="0"/>
                        </a:spcBef>
                        <a:spcAft>
                          <a:spcPts val="0"/>
                        </a:spcAft>
                      </a:pPr>
                      <a:r>
                        <a:rPr lang="en-US" sz="1600" b="0" dirty="0">
                          <a:latin typeface="Times New Roman"/>
                          <a:ea typeface="Calibri"/>
                          <a:cs typeface="Times New Roman"/>
                        </a:rPr>
                        <a:t>S.No</a:t>
                      </a:r>
                      <a:endParaRPr lang="en-US" sz="1600" b="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600" b="0" dirty="0">
                          <a:latin typeface="Times New Roman"/>
                          <a:ea typeface="Calibri"/>
                          <a:cs typeface="Times New Roman"/>
                        </a:rPr>
                        <a:t>ICT based library services</a:t>
                      </a:r>
                      <a:endParaRPr lang="en-US" sz="1600" b="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82880" algn="ctr">
                        <a:lnSpc>
                          <a:spcPct val="115000"/>
                        </a:lnSpc>
                        <a:spcBef>
                          <a:spcPts val="0"/>
                        </a:spcBef>
                        <a:spcAft>
                          <a:spcPts val="0"/>
                        </a:spcAft>
                      </a:pPr>
                      <a:r>
                        <a:rPr lang="en-US" sz="1600" b="0" dirty="0">
                          <a:latin typeface="Times New Roman"/>
                          <a:ea typeface="Calibri"/>
                          <a:cs typeface="Times New Roman"/>
                        </a:rPr>
                        <a:t>Responses(n=100)</a:t>
                      </a:r>
                      <a:endParaRPr lang="en-US" sz="1600" b="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0" dirty="0">
                          <a:latin typeface="Times New Roman"/>
                          <a:ea typeface="Calibri"/>
                          <a:cs typeface="Times New Roman"/>
                        </a:rPr>
                        <a:t>Percentage</a:t>
                      </a:r>
                      <a:endParaRPr lang="en-US" sz="1600" b="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0195">
                <a:tc>
                  <a:txBody>
                    <a:bodyPr/>
                    <a:lstStyle/>
                    <a:p>
                      <a:pPr marL="0" marR="0" algn="ctr">
                        <a:lnSpc>
                          <a:spcPct val="115000"/>
                        </a:lnSpc>
                        <a:spcBef>
                          <a:spcPts val="0"/>
                        </a:spcBef>
                        <a:spcAft>
                          <a:spcPts val="0"/>
                        </a:spcAft>
                      </a:pPr>
                      <a:r>
                        <a:rPr lang="en-US" sz="1600">
                          <a:latin typeface="Times New Roman"/>
                          <a:ea typeface="Calibri"/>
                          <a:cs typeface="Times New Roman"/>
                        </a:rPr>
                        <a:t>1</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dirty="0">
                          <a:latin typeface="Times New Roman"/>
                          <a:ea typeface="Calibri"/>
                          <a:cs typeface="Times New Roman"/>
                        </a:rPr>
                        <a:t>Online Database Services</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latin typeface="Times New Roman"/>
                          <a:ea typeface="Calibri"/>
                          <a:cs typeface="Times New Roman"/>
                        </a:rPr>
                        <a:t>57</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latin typeface="Times New Roman"/>
                          <a:ea typeface="Calibri"/>
                          <a:cs typeface="Times New Roman"/>
                        </a:rPr>
                        <a:t>57.0%</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0195">
                <a:tc>
                  <a:txBody>
                    <a:bodyPr/>
                    <a:lstStyle/>
                    <a:p>
                      <a:pPr marL="0" marR="0" algn="ctr">
                        <a:lnSpc>
                          <a:spcPct val="115000"/>
                        </a:lnSpc>
                        <a:spcBef>
                          <a:spcPts val="0"/>
                        </a:spcBef>
                        <a:spcAft>
                          <a:spcPts val="0"/>
                        </a:spcAft>
                      </a:pPr>
                      <a:r>
                        <a:rPr lang="en-US" sz="1600">
                          <a:latin typeface="Times New Roman"/>
                          <a:ea typeface="Calibri"/>
                          <a:cs typeface="Times New Roman"/>
                        </a:rPr>
                        <a:t>2</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dirty="0">
                          <a:latin typeface="Times New Roman"/>
                          <a:ea typeface="Calibri"/>
                          <a:cs typeface="Times New Roman"/>
                        </a:rPr>
                        <a:t>Electronic Database </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a:latin typeface="Times New Roman"/>
                          <a:ea typeface="Calibri"/>
                          <a:cs typeface="Times New Roman"/>
                        </a:rPr>
                        <a:t>64</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smtClean="0">
                          <a:latin typeface="Times New Roman"/>
                          <a:ea typeface="Calibri"/>
                          <a:cs typeface="Times New Roman"/>
                        </a:rPr>
                        <a:t>64.0%</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0195">
                <a:tc>
                  <a:txBody>
                    <a:bodyPr/>
                    <a:lstStyle/>
                    <a:p>
                      <a:pPr marL="0" marR="0" algn="ctr">
                        <a:lnSpc>
                          <a:spcPct val="115000"/>
                        </a:lnSpc>
                        <a:spcBef>
                          <a:spcPts val="0"/>
                        </a:spcBef>
                        <a:spcAft>
                          <a:spcPts val="0"/>
                        </a:spcAft>
                      </a:pPr>
                      <a:r>
                        <a:rPr lang="en-US" sz="1600">
                          <a:latin typeface="Times New Roman"/>
                          <a:ea typeface="Calibri"/>
                          <a:cs typeface="Times New Roman"/>
                        </a:rPr>
                        <a:t>3</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dirty="0">
                          <a:latin typeface="Times New Roman"/>
                          <a:ea typeface="Calibri"/>
                          <a:cs typeface="Times New Roman"/>
                        </a:rPr>
                        <a:t>Institutional repository </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latin typeface="Times New Roman"/>
                          <a:ea typeface="Calibri"/>
                          <a:cs typeface="Times New Roman"/>
                        </a:rPr>
                        <a:t>38</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latin typeface="Times New Roman"/>
                          <a:ea typeface="Calibri"/>
                          <a:cs typeface="Times New Roman"/>
                        </a:rPr>
                        <a:t>38.0%</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0195">
                <a:tc>
                  <a:txBody>
                    <a:bodyPr/>
                    <a:lstStyle/>
                    <a:p>
                      <a:pPr marL="0" marR="0" algn="ctr">
                        <a:lnSpc>
                          <a:spcPct val="115000"/>
                        </a:lnSpc>
                        <a:spcBef>
                          <a:spcPts val="0"/>
                        </a:spcBef>
                        <a:spcAft>
                          <a:spcPts val="0"/>
                        </a:spcAft>
                      </a:pPr>
                      <a:r>
                        <a:rPr lang="en-US" sz="1600">
                          <a:latin typeface="Times New Roman"/>
                          <a:ea typeface="Calibri"/>
                          <a:cs typeface="Times New Roman"/>
                        </a:rPr>
                        <a:t>4</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dirty="0">
                          <a:latin typeface="Times New Roman"/>
                          <a:ea typeface="Calibri"/>
                          <a:cs typeface="Times New Roman"/>
                        </a:rPr>
                        <a:t>Document Delivery service</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latin typeface="Times New Roman"/>
                          <a:ea typeface="Calibri"/>
                          <a:cs typeface="Times New Roman"/>
                        </a:rPr>
                        <a:t>25</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latin typeface="Times New Roman"/>
                          <a:ea typeface="Calibri"/>
                          <a:cs typeface="Times New Roman"/>
                        </a:rPr>
                        <a:t>25.0%</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0195">
                <a:tc>
                  <a:txBody>
                    <a:bodyPr/>
                    <a:lstStyle/>
                    <a:p>
                      <a:pPr marL="0" marR="0" algn="ctr">
                        <a:lnSpc>
                          <a:spcPct val="115000"/>
                        </a:lnSpc>
                        <a:spcBef>
                          <a:spcPts val="0"/>
                        </a:spcBef>
                        <a:spcAft>
                          <a:spcPts val="0"/>
                        </a:spcAft>
                      </a:pPr>
                      <a:r>
                        <a:rPr lang="en-US" sz="1600">
                          <a:latin typeface="Times New Roman"/>
                          <a:ea typeface="Calibri"/>
                          <a:cs typeface="Times New Roman"/>
                        </a:rPr>
                        <a:t>5</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latin typeface="Times New Roman"/>
                          <a:ea typeface="Calibri"/>
                          <a:cs typeface="Times New Roman"/>
                        </a:rPr>
                        <a:t>Internet Service</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latin typeface="Times New Roman"/>
                          <a:ea typeface="Calibri"/>
                          <a:cs typeface="Times New Roman"/>
                        </a:rPr>
                        <a:t>95</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latin typeface="Times New Roman"/>
                          <a:ea typeface="Calibri"/>
                          <a:cs typeface="Times New Roman"/>
                        </a:rPr>
                        <a:t>95.0%</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0195">
                <a:tc>
                  <a:txBody>
                    <a:bodyPr/>
                    <a:lstStyle/>
                    <a:p>
                      <a:pPr marL="0" marR="0" algn="ctr">
                        <a:lnSpc>
                          <a:spcPct val="115000"/>
                        </a:lnSpc>
                        <a:spcBef>
                          <a:spcPts val="0"/>
                        </a:spcBef>
                        <a:spcAft>
                          <a:spcPts val="0"/>
                        </a:spcAft>
                      </a:pPr>
                      <a:r>
                        <a:rPr lang="en-US" sz="1600">
                          <a:latin typeface="Times New Roman"/>
                          <a:ea typeface="Calibri"/>
                          <a:cs typeface="Times New Roman"/>
                        </a:rPr>
                        <a:t>6</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latin typeface="Times New Roman"/>
                          <a:ea typeface="Calibri"/>
                          <a:cs typeface="Times New Roman"/>
                        </a:rPr>
                        <a:t>OPAC </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latin typeface="Times New Roman"/>
                          <a:ea typeface="Calibri"/>
                          <a:cs typeface="Times New Roman"/>
                        </a:rPr>
                        <a:t>86</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latin typeface="Times New Roman"/>
                          <a:ea typeface="Calibri"/>
                          <a:cs typeface="Times New Roman"/>
                        </a:rPr>
                        <a:t>86.0%</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0195">
                <a:tc>
                  <a:txBody>
                    <a:bodyPr/>
                    <a:lstStyle/>
                    <a:p>
                      <a:pPr marL="0" marR="0" algn="ctr">
                        <a:lnSpc>
                          <a:spcPct val="115000"/>
                        </a:lnSpc>
                        <a:spcBef>
                          <a:spcPts val="0"/>
                        </a:spcBef>
                        <a:spcAft>
                          <a:spcPts val="0"/>
                        </a:spcAft>
                      </a:pPr>
                      <a:r>
                        <a:rPr lang="en-US" sz="1600">
                          <a:latin typeface="Times New Roman"/>
                          <a:ea typeface="Calibri"/>
                          <a:cs typeface="Times New Roman"/>
                        </a:rPr>
                        <a:t>7</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latin typeface="Times New Roman"/>
                          <a:ea typeface="Calibri"/>
                          <a:cs typeface="Times New Roman"/>
                        </a:rPr>
                        <a:t>CD-ROM</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latin typeface="Times New Roman"/>
                          <a:ea typeface="Calibri"/>
                          <a:cs typeface="Times New Roman"/>
                        </a:rPr>
                        <a:t>70</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latin typeface="Times New Roman"/>
                          <a:ea typeface="Calibri"/>
                          <a:cs typeface="Times New Roman"/>
                        </a:rPr>
                        <a:t>70.0%</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0195">
                <a:tc>
                  <a:txBody>
                    <a:bodyPr/>
                    <a:lstStyle/>
                    <a:p>
                      <a:pPr marL="0" marR="0" algn="ctr">
                        <a:lnSpc>
                          <a:spcPct val="115000"/>
                        </a:lnSpc>
                        <a:spcBef>
                          <a:spcPts val="0"/>
                        </a:spcBef>
                        <a:spcAft>
                          <a:spcPts val="0"/>
                        </a:spcAft>
                      </a:pPr>
                      <a:r>
                        <a:rPr lang="en-US" sz="1600">
                          <a:latin typeface="Times New Roman"/>
                          <a:ea typeface="Calibri"/>
                          <a:cs typeface="Times New Roman"/>
                        </a:rPr>
                        <a:t>8</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latin typeface="Times New Roman"/>
                          <a:ea typeface="Calibri"/>
                          <a:cs typeface="Times New Roman"/>
                        </a:rPr>
                        <a:t>Scanning facility</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latin typeface="Times New Roman"/>
                          <a:ea typeface="Calibri"/>
                          <a:cs typeface="Times New Roman"/>
                        </a:rPr>
                        <a:t>75</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latin typeface="Times New Roman"/>
                          <a:ea typeface="Calibri"/>
                          <a:cs typeface="Times New Roman"/>
                        </a:rPr>
                        <a:t>75.0%</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0195">
                <a:tc>
                  <a:txBody>
                    <a:bodyPr/>
                    <a:lstStyle/>
                    <a:p>
                      <a:pPr marL="0" marR="0" algn="ctr">
                        <a:lnSpc>
                          <a:spcPct val="115000"/>
                        </a:lnSpc>
                        <a:spcBef>
                          <a:spcPts val="0"/>
                        </a:spcBef>
                        <a:spcAft>
                          <a:spcPts val="0"/>
                        </a:spcAft>
                      </a:pPr>
                      <a:r>
                        <a:rPr lang="en-US" sz="1600">
                          <a:latin typeface="Times New Roman"/>
                          <a:ea typeface="Calibri"/>
                          <a:cs typeface="Times New Roman"/>
                        </a:rPr>
                        <a:t>9</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latin typeface="Times New Roman"/>
                          <a:ea typeface="Calibri"/>
                          <a:cs typeface="Times New Roman"/>
                        </a:rPr>
                        <a:t>Printing facility</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latin typeface="Times New Roman"/>
                          <a:ea typeface="Calibri"/>
                          <a:cs typeface="Times New Roman"/>
                        </a:rPr>
                        <a:t>79</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latin typeface="Times New Roman"/>
                          <a:ea typeface="Calibri"/>
                          <a:cs typeface="Times New Roman"/>
                        </a:rPr>
                        <a:t>79.0%</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0195">
                <a:tc>
                  <a:txBody>
                    <a:bodyPr/>
                    <a:lstStyle/>
                    <a:p>
                      <a:pPr marL="0" marR="0" algn="ctr">
                        <a:lnSpc>
                          <a:spcPct val="115000"/>
                        </a:lnSpc>
                        <a:spcBef>
                          <a:spcPts val="0"/>
                        </a:spcBef>
                        <a:spcAft>
                          <a:spcPts val="0"/>
                        </a:spcAft>
                      </a:pPr>
                      <a:r>
                        <a:rPr lang="en-US" sz="1600">
                          <a:latin typeface="Times New Roman"/>
                          <a:ea typeface="Calibri"/>
                          <a:cs typeface="Times New Roman"/>
                        </a:rPr>
                        <a:t>10</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latin typeface="Times New Roman"/>
                          <a:ea typeface="Calibri"/>
                          <a:cs typeface="Times New Roman"/>
                        </a:rPr>
                        <a:t>Photocopy service</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latin typeface="Times New Roman"/>
                          <a:ea typeface="Calibri"/>
                          <a:cs typeface="Times New Roman"/>
                        </a:rPr>
                        <a:t>96</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latin typeface="Times New Roman"/>
                          <a:ea typeface="Calibri"/>
                          <a:cs typeface="Times New Roman"/>
                        </a:rPr>
                        <a:t>96.0%</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0195">
                <a:tc>
                  <a:txBody>
                    <a:bodyPr/>
                    <a:lstStyle/>
                    <a:p>
                      <a:pPr marL="0" marR="0" algn="ctr">
                        <a:lnSpc>
                          <a:spcPct val="115000"/>
                        </a:lnSpc>
                        <a:spcBef>
                          <a:spcPts val="0"/>
                        </a:spcBef>
                        <a:spcAft>
                          <a:spcPts val="0"/>
                        </a:spcAft>
                      </a:pPr>
                      <a:r>
                        <a:rPr lang="en-US" sz="1600">
                          <a:latin typeface="Times New Roman"/>
                          <a:ea typeface="Calibri"/>
                          <a:cs typeface="Times New Roman"/>
                        </a:rPr>
                        <a:t>11</a:t>
                      </a:r>
                      <a:endParaRPr lang="en-US"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dirty="0">
                          <a:latin typeface="Times New Roman"/>
                          <a:ea typeface="Calibri"/>
                          <a:cs typeface="Times New Roman"/>
                        </a:rPr>
                        <a:t>Desktop facility</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latin typeface="Times New Roman"/>
                          <a:ea typeface="Calibri"/>
                          <a:cs typeface="Times New Roman"/>
                        </a:rPr>
                        <a:t>90</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latin typeface="Times New Roman"/>
                          <a:ea typeface="Calibri"/>
                          <a:cs typeface="Times New Roman"/>
                        </a:rPr>
                        <a:t>90.0%</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 name="Title 1"/>
          <p:cNvSpPr txBox="1">
            <a:spLocks/>
          </p:cNvSpPr>
          <p:nvPr/>
        </p:nvSpPr>
        <p:spPr>
          <a:xfrm>
            <a:off x="457200" y="838200"/>
            <a:ext cx="8229600" cy="762000"/>
          </a:xfrm>
          <a:prstGeom prst="rect">
            <a:avLst/>
          </a:prstGeom>
        </p:spPr>
        <p:txBody>
          <a:bodyPr vert="horz" lIns="91440" tIns="45720" rIns="91440" bIns="45720" rtlCol="0" anchor="ctr">
            <a:normAutofit fontScale="60000" lnSpcReduction="20000"/>
          </a:bodyPr>
          <a:lstStyle/>
          <a:p>
            <a:pPr lvl="0" algn="ctr">
              <a:spcBef>
                <a:spcPct val="0"/>
              </a:spcBef>
            </a:pPr>
            <a:r>
              <a:rPr lang="en-US" sz="4000" b="1" dirty="0" smtClean="0"/>
              <a:t>Objective 1</a:t>
            </a:r>
            <a:r>
              <a:rPr lang="en-US" sz="4000" dirty="0" smtClean="0"/>
              <a:t>: To identify the library services that are performed by using ICT devices in the college libraries of Assam</a:t>
            </a:r>
            <a:endParaRPr kumimoji="0" lang="en-US" sz="4400" b="0" i="0" u="none" strike="noStrike" kern="1200" cap="none" spc="0" normalizeH="0" baseline="0" noProof="0" dirty="0">
              <a:ln>
                <a:noFill/>
              </a:ln>
              <a:solidFill>
                <a:schemeClr val="tx1"/>
              </a:solidFill>
              <a:effectLst/>
              <a:uLnTx/>
              <a:uFillTx/>
              <a:latin typeface="+mj-lt"/>
              <a:ea typeface="+mj-ea"/>
              <a:cs typeface="+mj-cs"/>
            </a:endParaRPr>
          </a:p>
        </p:txBody>
      </p:sp>
      <p:sp>
        <p:nvSpPr>
          <p:cNvPr id="7" name="Footer Placeholder 6"/>
          <p:cNvSpPr>
            <a:spLocks noGrp="1"/>
          </p:cNvSpPr>
          <p:nvPr>
            <p:ph type="ftr" sz="quarter" idx="11"/>
          </p:nvPr>
        </p:nvSpPr>
        <p:spPr/>
        <p:txBody>
          <a:bodyPr/>
          <a:lstStyle/>
          <a:p>
            <a:r>
              <a:rPr lang="en-US" b="1" dirty="0" smtClean="0">
                <a:solidFill>
                  <a:schemeClr val="tx1">
                    <a:lumMod val="95000"/>
                    <a:lumOff val="5000"/>
                  </a:schemeClr>
                </a:solidFill>
              </a:rPr>
              <a:t>NACLIN 2018, October 4-6, </a:t>
            </a:r>
            <a:r>
              <a:rPr lang="en-US" b="1" dirty="0" smtClean="0">
                <a:solidFill>
                  <a:schemeClr val="tx1">
                    <a:lumMod val="95000"/>
                    <a:lumOff val="5000"/>
                  </a:schemeClr>
                </a:solidFill>
              </a:rPr>
              <a:t>2018</a:t>
            </a:r>
          </a:p>
          <a:p>
            <a:r>
              <a:rPr lang="en-US" b="1" dirty="0" smtClean="0">
                <a:solidFill>
                  <a:schemeClr val="tx1">
                    <a:lumMod val="95000"/>
                    <a:lumOff val="5000"/>
                  </a:schemeClr>
                </a:solidFill>
              </a:rPr>
              <a:t>GITAM</a:t>
            </a:r>
            <a:r>
              <a:rPr lang="en-US" b="1" dirty="0" smtClean="0">
                <a:solidFill>
                  <a:schemeClr val="tx1">
                    <a:lumMod val="95000"/>
                    <a:lumOff val="5000"/>
                  </a:schemeClr>
                </a:solidFill>
              </a:rPr>
              <a:t>, Visakhapatnam</a:t>
            </a:r>
            <a:endParaRPr lang="en-US" b="1" dirty="0">
              <a:solidFill>
                <a:schemeClr val="tx1">
                  <a:lumMod val="95000"/>
                  <a:lumOff val="5000"/>
                </a:schemeClr>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39762"/>
          </a:xfrm>
        </p:spPr>
        <p:txBody>
          <a:bodyPr>
            <a:noAutofit/>
          </a:bodyPr>
          <a:lstStyle/>
          <a:p>
            <a:r>
              <a:rPr lang="en-US" sz="2000" b="1" dirty="0" smtClean="0"/>
              <a:t>Objective 2</a:t>
            </a:r>
            <a:r>
              <a:rPr lang="en-US" sz="2000" dirty="0" smtClean="0"/>
              <a:t>:To identify the ICT infrastructure and extent of use in the college libraries of Assam</a:t>
            </a:r>
            <a:endParaRPr lang="en-US" sz="2000" dirty="0"/>
          </a:p>
        </p:txBody>
      </p:sp>
      <p:sp>
        <p:nvSpPr>
          <p:cNvPr id="4" name="Title 1"/>
          <p:cNvSpPr txBox="1">
            <a:spLocks/>
          </p:cNvSpPr>
          <p:nvPr/>
        </p:nvSpPr>
        <p:spPr>
          <a:xfrm>
            <a:off x="533400" y="838200"/>
            <a:ext cx="8229600" cy="228600"/>
          </a:xfrm>
          <a:prstGeom prst="rect">
            <a:avLst/>
          </a:prstGeom>
        </p:spPr>
        <p:txBody>
          <a:bodyPr vert="horz" lIns="91440" tIns="45720" rIns="91440" bIns="45720" rtlCol="0" anchor="ctr">
            <a:noAutofit/>
          </a:bodyPr>
          <a:lstStyle/>
          <a:p>
            <a:pPr algn="ctr"/>
            <a:r>
              <a:rPr lang="en-US" sz="1600" b="1" dirty="0" smtClean="0"/>
              <a:t>Hardware facility and Software facilities</a:t>
            </a:r>
            <a:endParaRPr lang="en-US" sz="1600" dirty="0"/>
          </a:p>
        </p:txBody>
      </p:sp>
      <p:graphicFrame>
        <p:nvGraphicFramePr>
          <p:cNvPr id="6" name="Table 5"/>
          <p:cNvGraphicFramePr>
            <a:graphicFrameLocks noGrp="1"/>
          </p:cNvGraphicFramePr>
          <p:nvPr/>
        </p:nvGraphicFramePr>
        <p:xfrm>
          <a:off x="990600" y="1143001"/>
          <a:ext cx="6553198" cy="3499077"/>
        </p:xfrm>
        <a:graphic>
          <a:graphicData uri="http://schemas.openxmlformats.org/drawingml/2006/table">
            <a:tbl>
              <a:tblPr/>
              <a:tblGrid>
                <a:gridCol w="824506"/>
                <a:gridCol w="2327235"/>
                <a:gridCol w="1928281"/>
                <a:gridCol w="1473176"/>
              </a:tblGrid>
              <a:tr h="304799">
                <a:tc gridSpan="4">
                  <a:txBody>
                    <a:bodyPr/>
                    <a:lstStyle/>
                    <a:p>
                      <a:pPr marL="0" marR="0" algn="ctr">
                        <a:lnSpc>
                          <a:spcPct val="100000"/>
                        </a:lnSpc>
                        <a:spcBef>
                          <a:spcPts val="0"/>
                        </a:spcBef>
                        <a:spcAft>
                          <a:spcPts val="0"/>
                        </a:spcAft>
                      </a:pPr>
                      <a:r>
                        <a:rPr lang="en-US" sz="1100" b="1" dirty="0">
                          <a:latin typeface="Times New Roman"/>
                          <a:ea typeface="Calibri"/>
                          <a:cs typeface="Times New Roman"/>
                        </a:rPr>
                        <a:t>Table 3</a:t>
                      </a:r>
                      <a:endParaRPr lang="en-US" sz="1100" dirty="0">
                        <a:latin typeface="Calibri"/>
                        <a:ea typeface="Calibri"/>
                        <a:cs typeface="Times New Roman"/>
                      </a:endParaRPr>
                    </a:p>
                    <a:p>
                      <a:pPr marL="0" marR="0" algn="ctr">
                        <a:lnSpc>
                          <a:spcPct val="100000"/>
                        </a:lnSpc>
                        <a:spcBef>
                          <a:spcPts val="0"/>
                        </a:spcBef>
                        <a:spcAft>
                          <a:spcPts val="0"/>
                        </a:spcAft>
                      </a:pPr>
                      <a:r>
                        <a:rPr lang="en-US" sz="1100" b="1" dirty="0">
                          <a:latin typeface="Times New Roman"/>
                          <a:ea typeface="Calibri"/>
                          <a:cs typeface="Times New Roman"/>
                        </a:rPr>
                        <a:t>Hardware facility in the library</a:t>
                      </a:r>
                      <a:endParaRPr lang="en-US" sz="14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r>
              <a:tr h="224898">
                <a:tc>
                  <a:txBody>
                    <a:bodyPr/>
                    <a:lstStyle/>
                    <a:p>
                      <a:pPr marL="0" marR="0" algn="ctr">
                        <a:lnSpc>
                          <a:spcPct val="115000"/>
                        </a:lnSpc>
                        <a:spcBef>
                          <a:spcPts val="0"/>
                        </a:spcBef>
                        <a:spcAft>
                          <a:spcPts val="0"/>
                        </a:spcAft>
                      </a:pPr>
                      <a:r>
                        <a:rPr lang="en-US" sz="1200" b="1" dirty="0">
                          <a:latin typeface="Times New Roman"/>
                          <a:ea typeface="Calibri"/>
                          <a:cs typeface="Times New Roman"/>
                        </a:rPr>
                        <a:t>S.No</a:t>
                      </a:r>
                      <a:endParaRPr lang="en-US" sz="12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b="1" dirty="0">
                          <a:latin typeface="Times New Roman"/>
                          <a:ea typeface="Calibri"/>
                          <a:cs typeface="Times New Roman"/>
                        </a:rPr>
                        <a:t>Devices</a:t>
                      </a:r>
                      <a:endParaRPr lang="en-US" sz="12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a:latin typeface="Times New Roman"/>
                          <a:ea typeface="Calibri"/>
                          <a:cs typeface="Times New Roman"/>
                        </a:rPr>
                        <a:t>Responses(n=100)</a:t>
                      </a:r>
                      <a:endParaRPr lang="en-US" sz="12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a:latin typeface="Times New Roman"/>
                          <a:ea typeface="Calibri"/>
                          <a:cs typeface="Times New Roman"/>
                        </a:rPr>
                        <a:t>Percentage</a:t>
                      </a:r>
                      <a:endParaRPr lang="en-US" sz="12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4898">
                <a:tc>
                  <a:txBody>
                    <a:bodyPr/>
                    <a:lstStyle/>
                    <a:p>
                      <a:pPr marL="0" marR="0" algn="ctr">
                        <a:lnSpc>
                          <a:spcPct val="115000"/>
                        </a:lnSpc>
                        <a:spcBef>
                          <a:spcPts val="0"/>
                        </a:spcBef>
                        <a:spcAft>
                          <a:spcPts val="0"/>
                        </a:spcAft>
                      </a:pPr>
                      <a:r>
                        <a:rPr lang="en-US" sz="1200" dirty="0">
                          <a:latin typeface="Times New Roman"/>
                          <a:ea typeface="Calibri"/>
                          <a:cs typeface="Times New Roman"/>
                        </a:rPr>
                        <a:t>1</a:t>
                      </a:r>
                      <a:endParaRPr lang="en-US" sz="12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nSpc>
                          <a:spcPct val="115000"/>
                        </a:lnSpc>
                        <a:spcBef>
                          <a:spcPts val="0"/>
                        </a:spcBef>
                        <a:spcAft>
                          <a:spcPts val="0"/>
                        </a:spcAft>
                        <a:buFont typeface="+mj-lt"/>
                        <a:buNone/>
                      </a:pPr>
                      <a:r>
                        <a:rPr lang="en-US" sz="1200" dirty="0">
                          <a:latin typeface="Times New Roman"/>
                          <a:ea typeface="Calibri"/>
                          <a:cs typeface="Times New Roman"/>
                        </a:rPr>
                        <a:t>Server</a:t>
                      </a:r>
                      <a:endParaRPr lang="en-US" sz="12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a:latin typeface="Times New Roman"/>
                          <a:ea typeface="Calibri"/>
                          <a:cs typeface="Times New Roman"/>
                        </a:rPr>
                        <a:t>92</a:t>
                      </a:r>
                      <a:endParaRPr lang="en-US" sz="12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a:latin typeface="Times New Roman"/>
                          <a:ea typeface="Calibri"/>
                          <a:cs typeface="Times New Roman"/>
                        </a:rPr>
                        <a:t>92.0%</a:t>
                      </a:r>
                      <a:endParaRPr lang="en-US" sz="12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4898">
                <a:tc>
                  <a:txBody>
                    <a:bodyPr/>
                    <a:lstStyle/>
                    <a:p>
                      <a:pPr marL="0" marR="0" algn="ctr">
                        <a:lnSpc>
                          <a:spcPct val="115000"/>
                        </a:lnSpc>
                        <a:spcBef>
                          <a:spcPts val="0"/>
                        </a:spcBef>
                        <a:spcAft>
                          <a:spcPts val="0"/>
                        </a:spcAft>
                      </a:pPr>
                      <a:r>
                        <a:rPr lang="en-US" sz="1200">
                          <a:latin typeface="Times New Roman"/>
                          <a:ea typeface="Calibri"/>
                          <a:cs typeface="Times New Roman"/>
                        </a:rPr>
                        <a:t>2</a:t>
                      </a:r>
                      <a:endParaRPr lang="en-US" sz="12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dirty="0">
                          <a:latin typeface="Times New Roman"/>
                          <a:ea typeface="Calibri"/>
                          <a:cs typeface="Times New Roman"/>
                        </a:rPr>
                        <a:t>Desktop</a:t>
                      </a:r>
                      <a:endParaRPr lang="en-US" sz="12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latin typeface="Times New Roman"/>
                          <a:ea typeface="Calibri"/>
                          <a:cs typeface="Times New Roman"/>
                        </a:rPr>
                        <a:t>100</a:t>
                      </a:r>
                      <a:endParaRPr lang="en-US" sz="12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a:latin typeface="Times New Roman"/>
                          <a:ea typeface="Calibri"/>
                          <a:cs typeface="Times New Roman"/>
                        </a:rPr>
                        <a:t>100.0%</a:t>
                      </a:r>
                      <a:endParaRPr lang="en-US" sz="12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4898">
                <a:tc>
                  <a:txBody>
                    <a:bodyPr/>
                    <a:lstStyle/>
                    <a:p>
                      <a:pPr marL="0" marR="0" algn="ctr">
                        <a:lnSpc>
                          <a:spcPct val="115000"/>
                        </a:lnSpc>
                        <a:spcBef>
                          <a:spcPts val="0"/>
                        </a:spcBef>
                        <a:spcAft>
                          <a:spcPts val="0"/>
                        </a:spcAft>
                      </a:pPr>
                      <a:r>
                        <a:rPr lang="en-US" sz="1200">
                          <a:latin typeface="Times New Roman"/>
                          <a:ea typeface="Calibri"/>
                          <a:cs typeface="Times New Roman"/>
                        </a:rPr>
                        <a:t>3</a:t>
                      </a:r>
                      <a:endParaRPr lang="en-US" sz="12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dirty="0">
                          <a:latin typeface="Times New Roman"/>
                          <a:ea typeface="Calibri"/>
                          <a:cs typeface="Times New Roman"/>
                        </a:rPr>
                        <a:t>Printer</a:t>
                      </a:r>
                      <a:endParaRPr lang="en-US" sz="12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latin typeface="Times New Roman"/>
                          <a:ea typeface="Calibri"/>
                          <a:cs typeface="Times New Roman"/>
                        </a:rPr>
                        <a:t>94</a:t>
                      </a:r>
                      <a:endParaRPr lang="en-US" sz="12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latin typeface="Times New Roman"/>
                          <a:ea typeface="Calibri"/>
                          <a:cs typeface="Times New Roman"/>
                        </a:rPr>
                        <a:t>94.0%</a:t>
                      </a:r>
                      <a:endParaRPr lang="en-US" sz="12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4898">
                <a:tc>
                  <a:txBody>
                    <a:bodyPr/>
                    <a:lstStyle/>
                    <a:p>
                      <a:pPr marL="0" marR="0" algn="ctr">
                        <a:lnSpc>
                          <a:spcPct val="115000"/>
                        </a:lnSpc>
                        <a:spcBef>
                          <a:spcPts val="0"/>
                        </a:spcBef>
                        <a:spcAft>
                          <a:spcPts val="0"/>
                        </a:spcAft>
                      </a:pPr>
                      <a:r>
                        <a:rPr lang="en-US" sz="1200">
                          <a:latin typeface="Times New Roman"/>
                          <a:ea typeface="Calibri"/>
                          <a:cs typeface="Times New Roman"/>
                        </a:rPr>
                        <a:t>4</a:t>
                      </a:r>
                      <a:endParaRPr lang="en-US" sz="12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dirty="0">
                          <a:latin typeface="Times New Roman"/>
                          <a:ea typeface="Calibri"/>
                          <a:cs typeface="Times New Roman"/>
                        </a:rPr>
                        <a:t>Scanner for general purposes</a:t>
                      </a:r>
                      <a:endParaRPr lang="en-US" sz="12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latin typeface="Times New Roman"/>
                          <a:ea typeface="Calibri"/>
                          <a:cs typeface="Times New Roman"/>
                        </a:rPr>
                        <a:t>85</a:t>
                      </a:r>
                      <a:endParaRPr lang="en-US" sz="12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latin typeface="Times New Roman"/>
                          <a:ea typeface="Calibri"/>
                          <a:cs typeface="Times New Roman"/>
                        </a:rPr>
                        <a:t>85.0%</a:t>
                      </a:r>
                      <a:endParaRPr lang="en-US" sz="12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4898">
                <a:tc>
                  <a:txBody>
                    <a:bodyPr/>
                    <a:lstStyle/>
                    <a:p>
                      <a:pPr marL="0" marR="0" algn="ctr">
                        <a:lnSpc>
                          <a:spcPct val="115000"/>
                        </a:lnSpc>
                        <a:spcBef>
                          <a:spcPts val="0"/>
                        </a:spcBef>
                        <a:spcAft>
                          <a:spcPts val="0"/>
                        </a:spcAft>
                      </a:pPr>
                      <a:r>
                        <a:rPr lang="en-US" sz="1200">
                          <a:latin typeface="Times New Roman"/>
                          <a:ea typeface="Calibri"/>
                          <a:cs typeface="Times New Roman"/>
                        </a:rPr>
                        <a:t>5</a:t>
                      </a:r>
                      <a:endParaRPr lang="en-US" sz="12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a:latin typeface="Times New Roman"/>
                          <a:ea typeface="Calibri"/>
                          <a:cs typeface="Times New Roman"/>
                        </a:rPr>
                        <a:t>Scanner for digitization</a:t>
                      </a:r>
                      <a:endParaRPr lang="en-US" sz="12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latin typeface="Times New Roman"/>
                          <a:ea typeface="Calibri"/>
                          <a:cs typeface="Times New Roman"/>
                        </a:rPr>
                        <a:t>31</a:t>
                      </a:r>
                      <a:endParaRPr lang="en-US" sz="12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latin typeface="Times New Roman"/>
                          <a:ea typeface="Calibri"/>
                          <a:cs typeface="Times New Roman"/>
                        </a:rPr>
                        <a:t>31.0%</a:t>
                      </a:r>
                      <a:endParaRPr lang="en-US" sz="12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4898">
                <a:tc>
                  <a:txBody>
                    <a:bodyPr/>
                    <a:lstStyle/>
                    <a:p>
                      <a:pPr marL="0" marR="0" algn="ctr">
                        <a:lnSpc>
                          <a:spcPct val="115000"/>
                        </a:lnSpc>
                        <a:spcBef>
                          <a:spcPts val="0"/>
                        </a:spcBef>
                        <a:spcAft>
                          <a:spcPts val="0"/>
                        </a:spcAft>
                      </a:pPr>
                      <a:r>
                        <a:rPr lang="en-US" sz="1200">
                          <a:latin typeface="Times New Roman"/>
                          <a:ea typeface="Calibri"/>
                          <a:cs typeface="Times New Roman"/>
                        </a:rPr>
                        <a:t>6</a:t>
                      </a:r>
                      <a:endParaRPr lang="en-US" sz="12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dirty="0">
                          <a:latin typeface="Times New Roman"/>
                          <a:ea typeface="Calibri"/>
                          <a:cs typeface="Times New Roman"/>
                        </a:rPr>
                        <a:t>Barcode scanner</a:t>
                      </a:r>
                      <a:endParaRPr lang="en-US" sz="12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latin typeface="Times New Roman"/>
                          <a:ea typeface="Calibri"/>
                          <a:cs typeface="Times New Roman"/>
                        </a:rPr>
                        <a:t>74</a:t>
                      </a:r>
                      <a:endParaRPr lang="en-US" sz="12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latin typeface="Times New Roman"/>
                          <a:ea typeface="Calibri"/>
                          <a:cs typeface="Times New Roman"/>
                        </a:rPr>
                        <a:t>74.0%</a:t>
                      </a:r>
                      <a:endParaRPr lang="en-US" sz="12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4898">
                <a:tc>
                  <a:txBody>
                    <a:bodyPr/>
                    <a:lstStyle/>
                    <a:p>
                      <a:pPr marL="0" marR="0" algn="ctr">
                        <a:lnSpc>
                          <a:spcPct val="115000"/>
                        </a:lnSpc>
                        <a:spcBef>
                          <a:spcPts val="0"/>
                        </a:spcBef>
                        <a:spcAft>
                          <a:spcPts val="0"/>
                        </a:spcAft>
                      </a:pPr>
                      <a:r>
                        <a:rPr lang="en-US" sz="1200">
                          <a:latin typeface="Times New Roman"/>
                          <a:ea typeface="Calibri"/>
                          <a:cs typeface="Times New Roman"/>
                        </a:rPr>
                        <a:t>7</a:t>
                      </a:r>
                      <a:endParaRPr lang="en-US" sz="12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a:latin typeface="Times New Roman"/>
                          <a:ea typeface="Calibri"/>
                          <a:cs typeface="Times New Roman"/>
                        </a:rPr>
                        <a:t>Barcode Printer</a:t>
                      </a:r>
                      <a:endParaRPr lang="en-US" sz="12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latin typeface="Times New Roman"/>
                          <a:ea typeface="Calibri"/>
                          <a:cs typeface="Times New Roman"/>
                        </a:rPr>
                        <a:t>75</a:t>
                      </a:r>
                      <a:endParaRPr lang="en-US" sz="12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latin typeface="Times New Roman"/>
                          <a:ea typeface="Calibri"/>
                          <a:cs typeface="Times New Roman"/>
                        </a:rPr>
                        <a:t>75.0%</a:t>
                      </a:r>
                      <a:endParaRPr lang="en-US" sz="12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4898">
                <a:tc>
                  <a:txBody>
                    <a:bodyPr/>
                    <a:lstStyle/>
                    <a:p>
                      <a:pPr marL="0" marR="0" algn="ctr">
                        <a:lnSpc>
                          <a:spcPct val="115000"/>
                        </a:lnSpc>
                        <a:spcBef>
                          <a:spcPts val="0"/>
                        </a:spcBef>
                        <a:spcAft>
                          <a:spcPts val="0"/>
                        </a:spcAft>
                      </a:pPr>
                      <a:r>
                        <a:rPr lang="en-US" sz="1200">
                          <a:latin typeface="Times New Roman"/>
                          <a:ea typeface="Calibri"/>
                          <a:cs typeface="Times New Roman"/>
                        </a:rPr>
                        <a:t>8</a:t>
                      </a:r>
                      <a:endParaRPr lang="en-US" sz="12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a:latin typeface="Times New Roman"/>
                          <a:ea typeface="Calibri"/>
                          <a:cs typeface="Times New Roman"/>
                        </a:rPr>
                        <a:t>Backup devices</a:t>
                      </a:r>
                      <a:endParaRPr lang="en-US" sz="12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latin typeface="Times New Roman"/>
                          <a:ea typeface="Calibri"/>
                          <a:cs typeface="Times New Roman"/>
                        </a:rPr>
                        <a:t>62</a:t>
                      </a:r>
                      <a:endParaRPr lang="en-US" sz="12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latin typeface="Times New Roman"/>
                          <a:ea typeface="Calibri"/>
                          <a:cs typeface="Times New Roman"/>
                        </a:rPr>
                        <a:t>62.0%</a:t>
                      </a:r>
                      <a:endParaRPr lang="en-US" sz="12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4898">
                <a:tc>
                  <a:txBody>
                    <a:bodyPr/>
                    <a:lstStyle/>
                    <a:p>
                      <a:pPr marL="0" marR="0" algn="ctr">
                        <a:lnSpc>
                          <a:spcPct val="115000"/>
                        </a:lnSpc>
                        <a:spcBef>
                          <a:spcPts val="0"/>
                        </a:spcBef>
                        <a:spcAft>
                          <a:spcPts val="0"/>
                        </a:spcAft>
                      </a:pPr>
                      <a:r>
                        <a:rPr lang="en-US" sz="1200">
                          <a:latin typeface="Times New Roman"/>
                          <a:ea typeface="Calibri"/>
                          <a:cs typeface="Times New Roman"/>
                        </a:rPr>
                        <a:t>9</a:t>
                      </a:r>
                      <a:endParaRPr lang="en-US" sz="12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a:latin typeface="Times New Roman"/>
                          <a:ea typeface="Calibri"/>
                          <a:cs typeface="Times New Roman"/>
                        </a:rPr>
                        <a:t>Projector</a:t>
                      </a:r>
                      <a:endParaRPr lang="en-US" sz="12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latin typeface="Times New Roman"/>
                          <a:ea typeface="Calibri"/>
                          <a:cs typeface="Times New Roman"/>
                        </a:rPr>
                        <a:t>31</a:t>
                      </a:r>
                      <a:endParaRPr lang="en-US" sz="12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latin typeface="Times New Roman"/>
                          <a:ea typeface="Calibri"/>
                          <a:cs typeface="Times New Roman"/>
                        </a:rPr>
                        <a:t>31.0%</a:t>
                      </a:r>
                      <a:endParaRPr lang="en-US" sz="12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4898">
                <a:tc>
                  <a:txBody>
                    <a:bodyPr/>
                    <a:lstStyle/>
                    <a:p>
                      <a:pPr marL="0" marR="0" algn="ctr">
                        <a:lnSpc>
                          <a:spcPct val="115000"/>
                        </a:lnSpc>
                        <a:spcBef>
                          <a:spcPts val="0"/>
                        </a:spcBef>
                        <a:spcAft>
                          <a:spcPts val="0"/>
                        </a:spcAft>
                      </a:pPr>
                      <a:r>
                        <a:rPr lang="en-US" sz="1200">
                          <a:latin typeface="Times New Roman"/>
                          <a:ea typeface="Calibri"/>
                          <a:cs typeface="Times New Roman"/>
                        </a:rPr>
                        <a:t>10</a:t>
                      </a:r>
                      <a:endParaRPr lang="en-US" sz="12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a:latin typeface="Times New Roman"/>
                          <a:ea typeface="Calibri"/>
                          <a:cs typeface="Times New Roman"/>
                        </a:rPr>
                        <a:t>Identity card printer</a:t>
                      </a:r>
                      <a:endParaRPr lang="en-US" sz="12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latin typeface="Times New Roman"/>
                          <a:ea typeface="Calibri"/>
                          <a:cs typeface="Times New Roman"/>
                        </a:rPr>
                        <a:t>22</a:t>
                      </a:r>
                      <a:endParaRPr lang="en-US" sz="12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latin typeface="Times New Roman"/>
                          <a:ea typeface="Calibri"/>
                          <a:cs typeface="Times New Roman"/>
                        </a:rPr>
                        <a:t>22.0%</a:t>
                      </a:r>
                      <a:endParaRPr lang="en-US" sz="12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4898">
                <a:tc>
                  <a:txBody>
                    <a:bodyPr/>
                    <a:lstStyle/>
                    <a:p>
                      <a:pPr marL="0" marR="0" algn="ctr">
                        <a:lnSpc>
                          <a:spcPct val="115000"/>
                        </a:lnSpc>
                        <a:spcBef>
                          <a:spcPts val="0"/>
                        </a:spcBef>
                        <a:spcAft>
                          <a:spcPts val="0"/>
                        </a:spcAft>
                      </a:pPr>
                      <a:r>
                        <a:rPr lang="en-US" sz="1200">
                          <a:latin typeface="Times New Roman"/>
                          <a:ea typeface="Calibri"/>
                          <a:cs typeface="Times New Roman"/>
                        </a:rPr>
                        <a:t>11</a:t>
                      </a:r>
                      <a:endParaRPr lang="en-US" sz="12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a:latin typeface="Times New Roman"/>
                          <a:ea typeface="Calibri"/>
                          <a:cs typeface="Times New Roman"/>
                        </a:rPr>
                        <a:t>CCTV</a:t>
                      </a:r>
                      <a:endParaRPr lang="en-US" sz="12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latin typeface="Times New Roman"/>
                          <a:ea typeface="Calibri"/>
                          <a:cs typeface="Times New Roman"/>
                        </a:rPr>
                        <a:t>95</a:t>
                      </a:r>
                      <a:endParaRPr lang="en-US" sz="12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latin typeface="Times New Roman"/>
                          <a:ea typeface="Calibri"/>
                          <a:cs typeface="Times New Roman"/>
                        </a:rPr>
                        <a:t>95.0%</a:t>
                      </a:r>
                      <a:endParaRPr lang="en-US" sz="12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4898">
                <a:tc>
                  <a:txBody>
                    <a:bodyPr/>
                    <a:lstStyle/>
                    <a:p>
                      <a:pPr marL="0" marR="0" algn="ctr">
                        <a:lnSpc>
                          <a:spcPct val="115000"/>
                        </a:lnSpc>
                        <a:spcBef>
                          <a:spcPts val="0"/>
                        </a:spcBef>
                        <a:spcAft>
                          <a:spcPts val="0"/>
                        </a:spcAft>
                      </a:pPr>
                      <a:r>
                        <a:rPr lang="en-US" sz="1200">
                          <a:latin typeface="Times New Roman"/>
                          <a:ea typeface="Calibri"/>
                          <a:cs typeface="Times New Roman"/>
                        </a:rPr>
                        <a:t>12</a:t>
                      </a:r>
                      <a:endParaRPr lang="en-US" sz="12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a:latin typeface="Times New Roman"/>
                          <a:ea typeface="Calibri"/>
                          <a:cs typeface="Times New Roman"/>
                        </a:rPr>
                        <a:t>Photocopy  machine</a:t>
                      </a:r>
                      <a:endParaRPr lang="en-US" sz="12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latin typeface="Times New Roman"/>
                          <a:ea typeface="Calibri"/>
                          <a:cs typeface="Times New Roman"/>
                        </a:rPr>
                        <a:t>94</a:t>
                      </a:r>
                      <a:endParaRPr lang="en-US" sz="12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latin typeface="Times New Roman"/>
                          <a:ea typeface="Calibri"/>
                          <a:cs typeface="Times New Roman"/>
                        </a:rPr>
                        <a:t>94.0%</a:t>
                      </a:r>
                      <a:endParaRPr lang="en-US" sz="12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0123">
                <a:tc>
                  <a:txBody>
                    <a:bodyPr/>
                    <a:lstStyle/>
                    <a:p>
                      <a:pPr marL="0" marR="0" algn="ctr">
                        <a:lnSpc>
                          <a:spcPct val="115000"/>
                        </a:lnSpc>
                        <a:spcBef>
                          <a:spcPts val="0"/>
                        </a:spcBef>
                        <a:spcAft>
                          <a:spcPts val="0"/>
                        </a:spcAft>
                      </a:pPr>
                      <a:r>
                        <a:rPr lang="en-US" sz="1200">
                          <a:latin typeface="Times New Roman"/>
                          <a:ea typeface="Calibri"/>
                          <a:cs typeface="Times New Roman"/>
                        </a:rPr>
                        <a:t>13</a:t>
                      </a:r>
                      <a:endParaRPr lang="en-US" sz="12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dirty="0">
                          <a:latin typeface="Times New Roman"/>
                          <a:ea typeface="Calibri"/>
                          <a:cs typeface="Times New Roman"/>
                        </a:rPr>
                        <a:t>Telephone</a:t>
                      </a:r>
                      <a:endParaRPr lang="en-US" sz="12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latin typeface="Times New Roman"/>
                          <a:ea typeface="Calibri"/>
                          <a:cs typeface="Times New Roman"/>
                        </a:rPr>
                        <a:t>54</a:t>
                      </a:r>
                      <a:endParaRPr lang="en-US" sz="12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latin typeface="Times New Roman"/>
                          <a:ea typeface="Calibri"/>
                          <a:cs typeface="Times New Roman"/>
                        </a:rPr>
                        <a:t>54.0%</a:t>
                      </a:r>
                      <a:endParaRPr lang="en-US" sz="12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7" name="Content Placeholder 3"/>
          <p:cNvGraphicFramePr>
            <a:graphicFrameLocks noGrp="1"/>
          </p:cNvGraphicFramePr>
          <p:nvPr>
            <p:ph idx="1"/>
          </p:nvPr>
        </p:nvGraphicFramePr>
        <p:xfrm>
          <a:off x="990600" y="4800600"/>
          <a:ext cx="6553200" cy="1291244"/>
        </p:xfrm>
        <a:graphic>
          <a:graphicData uri="http://schemas.openxmlformats.org/drawingml/2006/table">
            <a:tbl>
              <a:tblPr/>
              <a:tblGrid>
                <a:gridCol w="767034"/>
                <a:gridCol w="2484144"/>
                <a:gridCol w="1830421"/>
                <a:gridCol w="1471601"/>
              </a:tblGrid>
              <a:tr h="304800">
                <a:tc gridSpan="4">
                  <a:txBody>
                    <a:bodyPr/>
                    <a:lstStyle/>
                    <a:p>
                      <a:pPr marL="0" marR="182880" algn="ctr">
                        <a:spcBef>
                          <a:spcPts val="0"/>
                        </a:spcBef>
                        <a:spcAft>
                          <a:spcPts val="0"/>
                        </a:spcAft>
                      </a:pPr>
                      <a:r>
                        <a:rPr lang="en-US" sz="1100" b="1" dirty="0">
                          <a:latin typeface="Times New Roman"/>
                        </a:rPr>
                        <a:t>Table 4</a:t>
                      </a:r>
                      <a:endParaRPr lang="en-US" sz="1100" dirty="0">
                        <a:latin typeface="Calibri"/>
                      </a:endParaRPr>
                    </a:p>
                    <a:p>
                      <a:pPr marL="0" marR="182880" algn="ctr">
                        <a:spcBef>
                          <a:spcPts val="0"/>
                        </a:spcBef>
                        <a:spcAft>
                          <a:spcPts val="0"/>
                        </a:spcAft>
                      </a:pPr>
                      <a:r>
                        <a:rPr lang="en-US" sz="1100" b="1" dirty="0">
                          <a:latin typeface="Times New Roman"/>
                        </a:rPr>
                        <a:t>Software facility in the library</a:t>
                      </a:r>
                      <a:endParaRPr lang="en-US" sz="1100" dirty="0">
                        <a:latin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r>
              <a:tr h="238991">
                <a:tc>
                  <a:txBody>
                    <a:bodyPr/>
                    <a:lstStyle/>
                    <a:p>
                      <a:pPr marL="0" marR="0" algn="ctr">
                        <a:lnSpc>
                          <a:spcPct val="115000"/>
                        </a:lnSpc>
                        <a:spcBef>
                          <a:spcPts val="0"/>
                        </a:spcBef>
                        <a:spcAft>
                          <a:spcPts val="0"/>
                        </a:spcAft>
                      </a:pPr>
                      <a:r>
                        <a:rPr lang="en-US" sz="1200" b="1" dirty="0">
                          <a:latin typeface="Times New Roman"/>
                          <a:ea typeface="Calibri"/>
                          <a:cs typeface="Times New Roman"/>
                        </a:rPr>
                        <a:t>S.No</a:t>
                      </a:r>
                      <a:endParaRPr lang="en-US" sz="12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200" b="1" dirty="0">
                          <a:latin typeface="Times New Roman"/>
                        </a:rPr>
                        <a:t>Software</a:t>
                      </a:r>
                      <a:endParaRPr lang="en-US" sz="1200" dirty="0">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dirty="0">
                          <a:latin typeface="Times New Roman"/>
                          <a:ea typeface="Calibri"/>
                          <a:cs typeface="Times New Roman"/>
                        </a:rPr>
                        <a:t>Responses(n=100)</a:t>
                      </a:r>
                      <a:endParaRPr lang="en-US" sz="12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a:latin typeface="Times New Roman"/>
                          <a:ea typeface="Calibri"/>
                          <a:cs typeface="Times New Roman"/>
                        </a:rPr>
                        <a:t>Percentage</a:t>
                      </a:r>
                      <a:endParaRPr lang="en-US" sz="12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8991">
                <a:tc>
                  <a:txBody>
                    <a:bodyPr/>
                    <a:lstStyle/>
                    <a:p>
                      <a:pPr marL="0" marR="0" algn="ctr">
                        <a:lnSpc>
                          <a:spcPct val="115000"/>
                        </a:lnSpc>
                        <a:spcBef>
                          <a:spcPts val="0"/>
                        </a:spcBef>
                        <a:spcAft>
                          <a:spcPts val="0"/>
                        </a:spcAft>
                      </a:pPr>
                      <a:r>
                        <a:rPr lang="en-US" sz="1200" dirty="0">
                          <a:latin typeface="Times New Roman"/>
                          <a:ea typeface="Calibri"/>
                          <a:cs typeface="Times New Roman"/>
                        </a:rPr>
                        <a:t>1</a:t>
                      </a:r>
                      <a:endParaRPr lang="en-US" sz="12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200" dirty="0">
                          <a:latin typeface="Times New Roman"/>
                        </a:rPr>
                        <a:t>Library Management Software</a:t>
                      </a:r>
                      <a:endParaRPr lang="en-US" sz="1200" dirty="0">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spcBef>
                          <a:spcPts val="0"/>
                        </a:spcBef>
                        <a:spcAft>
                          <a:spcPts val="0"/>
                        </a:spcAft>
                      </a:pPr>
                      <a:r>
                        <a:rPr lang="en-US" sz="1200" dirty="0">
                          <a:latin typeface="Times New Roman"/>
                        </a:rPr>
                        <a:t>99</a:t>
                      </a:r>
                      <a:endParaRPr lang="en-US" sz="1200" dirty="0">
                        <a:latin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spcBef>
                          <a:spcPts val="0"/>
                        </a:spcBef>
                        <a:spcAft>
                          <a:spcPts val="0"/>
                        </a:spcAft>
                      </a:pPr>
                      <a:r>
                        <a:rPr lang="en-US" sz="1200" dirty="0">
                          <a:latin typeface="Times New Roman"/>
                        </a:rPr>
                        <a:t>99.0%</a:t>
                      </a:r>
                      <a:endParaRPr lang="en-US" sz="1200" dirty="0">
                        <a:latin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8991">
                <a:tc>
                  <a:txBody>
                    <a:bodyPr/>
                    <a:lstStyle/>
                    <a:p>
                      <a:pPr marL="0" marR="0" algn="ctr">
                        <a:lnSpc>
                          <a:spcPct val="115000"/>
                        </a:lnSpc>
                        <a:spcBef>
                          <a:spcPts val="0"/>
                        </a:spcBef>
                        <a:spcAft>
                          <a:spcPts val="0"/>
                        </a:spcAft>
                      </a:pPr>
                      <a:r>
                        <a:rPr lang="en-US" sz="1200" dirty="0">
                          <a:latin typeface="Times New Roman"/>
                          <a:ea typeface="Calibri"/>
                          <a:cs typeface="Times New Roman"/>
                        </a:rPr>
                        <a:t>2</a:t>
                      </a:r>
                      <a:endParaRPr lang="en-US" sz="12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200" dirty="0">
                          <a:latin typeface="Times New Roman"/>
                        </a:rPr>
                        <a:t>Digital Library software</a:t>
                      </a:r>
                      <a:endParaRPr lang="en-US" sz="1200" dirty="0">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spcBef>
                          <a:spcPts val="0"/>
                        </a:spcBef>
                        <a:spcAft>
                          <a:spcPts val="0"/>
                        </a:spcAft>
                      </a:pPr>
                      <a:r>
                        <a:rPr lang="en-US" sz="1200" dirty="0">
                          <a:latin typeface="Times New Roman"/>
                        </a:rPr>
                        <a:t>56</a:t>
                      </a:r>
                      <a:endParaRPr lang="en-US" sz="1200" dirty="0">
                        <a:latin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spcBef>
                          <a:spcPts val="0"/>
                        </a:spcBef>
                        <a:spcAft>
                          <a:spcPts val="0"/>
                        </a:spcAft>
                      </a:pPr>
                      <a:r>
                        <a:rPr lang="en-US" sz="1200" dirty="0">
                          <a:latin typeface="Times New Roman"/>
                        </a:rPr>
                        <a:t>56.0%</a:t>
                      </a:r>
                      <a:endParaRPr lang="en-US" sz="1200" dirty="0">
                        <a:latin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8991">
                <a:tc>
                  <a:txBody>
                    <a:bodyPr/>
                    <a:lstStyle/>
                    <a:p>
                      <a:pPr marL="0" marR="0" algn="ctr">
                        <a:lnSpc>
                          <a:spcPct val="115000"/>
                        </a:lnSpc>
                        <a:spcBef>
                          <a:spcPts val="0"/>
                        </a:spcBef>
                        <a:spcAft>
                          <a:spcPts val="0"/>
                        </a:spcAft>
                      </a:pPr>
                      <a:r>
                        <a:rPr lang="en-US" sz="1200">
                          <a:latin typeface="Times New Roman"/>
                          <a:ea typeface="Calibri"/>
                          <a:cs typeface="Times New Roman"/>
                        </a:rPr>
                        <a:t>3</a:t>
                      </a:r>
                      <a:endParaRPr lang="en-US" sz="12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200" dirty="0">
                          <a:latin typeface="Times New Roman"/>
                        </a:rPr>
                        <a:t>Anti-virus</a:t>
                      </a:r>
                      <a:endParaRPr lang="en-US" sz="1200" dirty="0">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spcBef>
                          <a:spcPts val="0"/>
                        </a:spcBef>
                        <a:spcAft>
                          <a:spcPts val="0"/>
                        </a:spcAft>
                      </a:pPr>
                      <a:r>
                        <a:rPr lang="en-US" sz="1200" dirty="0">
                          <a:latin typeface="Times New Roman"/>
                        </a:rPr>
                        <a:t>91</a:t>
                      </a:r>
                      <a:endParaRPr lang="en-US" sz="1200" dirty="0">
                        <a:latin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spcBef>
                          <a:spcPts val="0"/>
                        </a:spcBef>
                        <a:spcAft>
                          <a:spcPts val="0"/>
                        </a:spcAft>
                      </a:pPr>
                      <a:r>
                        <a:rPr lang="en-US" sz="1200" dirty="0">
                          <a:latin typeface="Times New Roman"/>
                        </a:rPr>
                        <a:t>91.0%</a:t>
                      </a:r>
                      <a:endParaRPr lang="en-US" sz="1200" dirty="0">
                        <a:latin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9" name="Footer Placeholder 8"/>
          <p:cNvSpPr>
            <a:spLocks noGrp="1"/>
          </p:cNvSpPr>
          <p:nvPr>
            <p:ph type="ftr" sz="quarter" idx="11"/>
          </p:nvPr>
        </p:nvSpPr>
        <p:spPr/>
        <p:txBody>
          <a:bodyPr/>
          <a:lstStyle/>
          <a:p>
            <a:r>
              <a:rPr lang="en-US" b="1" dirty="0" smtClean="0">
                <a:solidFill>
                  <a:schemeClr val="tx1">
                    <a:lumMod val="95000"/>
                    <a:lumOff val="5000"/>
                  </a:schemeClr>
                </a:solidFill>
              </a:rPr>
              <a:t>NACLIN 2018, October 4-6, </a:t>
            </a:r>
            <a:r>
              <a:rPr lang="en-US" b="1" dirty="0" smtClean="0">
                <a:solidFill>
                  <a:schemeClr val="tx1">
                    <a:lumMod val="95000"/>
                    <a:lumOff val="5000"/>
                  </a:schemeClr>
                </a:solidFill>
              </a:rPr>
              <a:t>2018</a:t>
            </a:r>
          </a:p>
          <a:p>
            <a:r>
              <a:rPr lang="en-US" b="1" dirty="0" smtClean="0">
                <a:solidFill>
                  <a:schemeClr val="tx1">
                    <a:lumMod val="95000"/>
                    <a:lumOff val="5000"/>
                  </a:schemeClr>
                </a:solidFill>
              </a:rPr>
              <a:t>GITAM</a:t>
            </a:r>
            <a:r>
              <a:rPr lang="en-US" b="1" dirty="0" smtClean="0">
                <a:solidFill>
                  <a:schemeClr val="tx1">
                    <a:lumMod val="95000"/>
                    <a:lumOff val="5000"/>
                  </a:schemeClr>
                </a:solidFill>
              </a:rPr>
              <a:t>, Visakhapatnam</a:t>
            </a:r>
            <a:endParaRPr lang="en-US" b="1" dirty="0">
              <a:solidFill>
                <a:schemeClr val="tx1">
                  <a:lumMod val="95000"/>
                  <a:lumOff val="5000"/>
                </a:schemeClr>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a:bodyPr>
          <a:lstStyle/>
          <a:p>
            <a:r>
              <a:rPr lang="en-US" sz="2400" b="1" dirty="0" smtClean="0"/>
              <a:t>Availability of ICT based technologies in surveyed libraries</a:t>
            </a:r>
            <a:endParaRPr lang="en-US" sz="2400" dirty="0"/>
          </a:p>
        </p:txBody>
      </p:sp>
      <p:graphicFrame>
        <p:nvGraphicFramePr>
          <p:cNvPr id="6" name="Content Placeholder 5"/>
          <p:cNvGraphicFramePr>
            <a:graphicFrameLocks noGrp="1"/>
          </p:cNvGraphicFramePr>
          <p:nvPr>
            <p:ph idx="1"/>
          </p:nvPr>
        </p:nvGraphicFramePr>
        <p:xfrm>
          <a:off x="1066800" y="1981200"/>
          <a:ext cx="7239000" cy="2769858"/>
        </p:xfrm>
        <a:graphic>
          <a:graphicData uri="http://schemas.openxmlformats.org/drawingml/2006/table">
            <a:tbl>
              <a:tblPr/>
              <a:tblGrid>
                <a:gridCol w="1101587"/>
                <a:gridCol w="2320924"/>
                <a:gridCol w="2310426"/>
                <a:gridCol w="1506063"/>
              </a:tblGrid>
              <a:tr h="564789">
                <a:tc gridSpan="4">
                  <a:txBody>
                    <a:bodyPr/>
                    <a:lstStyle/>
                    <a:p>
                      <a:pPr marL="0" marR="0" algn="ctr">
                        <a:lnSpc>
                          <a:spcPct val="115000"/>
                        </a:lnSpc>
                        <a:spcBef>
                          <a:spcPts val="0"/>
                        </a:spcBef>
                        <a:spcAft>
                          <a:spcPts val="0"/>
                        </a:spcAft>
                      </a:pPr>
                      <a:r>
                        <a:rPr lang="en-US" sz="1400" b="1" dirty="0">
                          <a:latin typeface="Times New Roman"/>
                          <a:ea typeface="Calibri"/>
                          <a:cs typeface="Times New Roman"/>
                        </a:rPr>
                        <a:t>Table 5</a:t>
                      </a:r>
                      <a:endParaRPr lang="en-US" sz="1400" dirty="0">
                        <a:latin typeface="Calibri"/>
                        <a:ea typeface="Calibri"/>
                        <a:cs typeface="Times New Roman"/>
                      </a:endParaRPr>
                    </a:p>
                    <a:p>
                      <a:pPr marL="0" marR="0" algn="ctr">
                        <a:lnSpc>
                          <a:spcPct val="115000"/>
                        </a:lnSpc>
                        <a:spcBef>
                          <a:spcPts val="0"/>
                        </a:spcBef>
                        <a:spcAft>
                          <a:spcPts val="0"/>
                        </a:spcAft>
                      </a:pPr>
                      <a:r>
                        <a:rPr lang="en-US" sz="1400" b="1" dirty="0">
                          <a:latin typeface="Times New Roman"/>
                          <a:ea typeface="Calibri"/>
                          <a:cs typeface="Times New Roman"/>
                        </a:rPr>
                        <a:t>Availability of ICT based technologies</a:t>
                      </a:r>
                      <a:endParaRPr lang="en-US" sz="14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r>
              <a:tr h="414645">
                <a:tc>
                  <a:txBody>
                    <a:bodyPr/>
                    <a:lstStyle/>
                    <a:p>
                      <a:pPr marL="0" marR="0" algn="ctr">
                        <a:lnSpc>
                          <a:spcPct val="115000"/>
                        </a:lnSpc>
                        <a:spcBef>
                          <a:spcPts val="0"/>
                        </a:spcBef>
                        <a:spcAft>
                          <a:spcPts val="0"/>
                        </a:spcAft>
                      </a:pPr>
                      <a:r>
                        <a:rPr lang="en-US" sz="1400" b="1" dirty="0">
                          <a:latin typeface="Times New Roman"/>
                          <a:ea typeface="Calibri"/>
                          <a:cs typeface="Times New Roman"/>
                        </a:rPr>
                        <a:t>S.No</a:t>
                      </a:r>
                      <a:endParaRPr lang="en-US" sz="14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b="1" dirty="0">
                          <a:latin typeface="Times New Roman"/>
                          <a:ea typeface="Calibri"/>
                          <a:cs typeface="Times New Roman"/>
                        </a:rPr>
                        <a:t>Technologies</a:t>
                      </a:r>
                      <a:endParaRPr lang="en-US" sz="14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82880" algn="ctr">
                        <a:lnSpc>
                          <a:spcPct val="115000"/>
                        </a:lnSpc>
                        <a:spcBef>
                          <a:spcPts val="0"/>
                        </a:spcBef>
                        <a:spcAft>
                          <a:spcPts val="0"/>
                        </a:spcAft>
                      </a:pPr>
                      <a:r>
                        <a:rPr lang="en-US" sz="1400" b="1">
                          <a:latin typeface="Times New Roman"/>
                          <a:ea typeface="Calibri"/>
                          <a:cs typeface="Times New Roman"/>
                        </a:rPr>
                        <a:t>Responses(n=100)</a:t>
                      </a:r>
                      <a:endParaRPr lang="en-US" sz="14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b="1">
                          <a:latin typeface="Times New Roman"/>
                          <a:ea typeface="Calibri"/>
                          <a:cs typeface="Times New Roman"/>
                        </a:rPr>
                        <a:t>Percentage</a:t>
                      </a:r>
                      <a:endParaRPr lang="en-US" sz="14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8366">
                <a:tc>
                  <a:txBody>
                    <a:bodyPr/>
                    <a:lstStyle/>
                    <a:p>
                      <a:pPr marL="0" marR="0" algn="ctr">
                        <a:lnSpc>
                          <a:spcPct val="115000"/>
                        </a:lnSpc>
                        <a:spcBef>
                          <a:spcPts val="0"/>
                        </a:spcBef>
                        <a:spcAft>
                          <a:spcPts val="0"/>
                        </a:spcAft>
                      </a:pPr>
                      <a:r>
                        <a:rPr lang="en-US" sz="1400">
                          <a:latin typeface="Times New Roman"/>
                          <a:ea typeface="Calibri"/>
                          <a:cs typeface="Times New Roman"/>
                        </a:rPr>
                        <a:t>1</a:t>
                      </a:r>
                      <a:endParaRPr lang="en-US" sz="14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dirty="0">
                          <a:latin typeface="Times New Roman"/>
                          <a:ea typeface="Calibri"/>
                          <a:cs typeface="Times New Roman"/>
                        </a:rPr>
                        <a:t>Barcode</a:t>
                      </a:r>
                      <a:endParaRPr lang="en-US" sz="14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82880" algn="ctr">
                        <a:lnSpc>
                          <a:spcPct val="115000"/>
                        </a:lnSpc>
                        <a:spcBef>
                          <a:spcPts val="0"/>
                        </a:spcBef>
                        <a:spcAft>
                          <a:spcPts val="0"/>
                        </a:spcAft>
                      </a:pPr>
                      <a:r>
                        <a:rPr lang="en-US" sz="1400" dirty="0">
                          <a:latin typeface="Times New Roman"/>
                          <a:ea typeface="Calibri"/>
                          <a:cs typeface="Times New Roman"/>
                        </a:rPr>
                        <a:t>74</a:t>
                      </a:r>
                      <a:endParaRPr lang="en-US" sz="14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82880" algn="ctr">
                        <a:lnSpc>
                          <a:spcPct val="115000"/>
                        </a:lnSpc>
                        <a:spcBef>
                          <a:spcPts val="0"/>
                        </a:spcBef>
                        <a:spcAft>
                          <a:spcPts val="0"/>
                        </a:spcAft>
                      </a:pPr>
                      <a:r>
                        <a:rPr lang="en-US" sz="1400" dirty="0">
                          <a:latin typeface="Times New Roman"/>
                          <a:ea typeface="Calibri"/>
                          <a:cs typeface="Times New Roman"/>
                        </a:rPr>
                        <a:t>74.0%</a:t>
                      </a:r>
                      <a:endParaRPr lang="en-US" sz="14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0686">
                <a:tc>
                  <a:txBody>
                    <a:bodyPr/>
                    <a:lstStyle/>
                    <a:p>
                      <a:pPr marL="0" marR="0" algn="ctr">
                        <a:lnSpc>
                          <a:spcPct val="115000"/>
                        </a:lnSpc>
                        <a:spcBef>
                          <a:spcPts val="0"/>
                        </a:spcBef>
                        <a:spcAft>
                          <a:spcPts val="0"/>
                        </a:spcAft>
                      </a:pPr>
                      <a:r>
                        <a:rPr lang="en-US" sz="1400">
                          <a:latin typeface="Times New Roman"/>
                          <a:ea typeface="Calibri"/>
                          <a:cs typeface="Times New Roman"/>
                        </a:rPr>
                        <a:t>2</a:t>
                      </a:r>
                      <a:endParaRPr lang="en-US" sz="14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dirty="0">
                          <a:latin typeface="Times New Roman"/>
                          <a:ea typeface="Calibri"/>
                          <a:cs typeface="Times New Roman"/>
                        </a:rPr>
                        <a:t>RFID</a:t>
                      </a:r>
                      <a:endParaRPr lang="en-US" sz="14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82880" algn="ctr">
                        <a:lnSpc>
                          <a:spcPct val="115000"/>
                        </a:lnSpc>
                        <a:spcBef>
                          <a:spcPts val="0"/>
                        </a:spcBef>
                        <a:spcAft>
                          <a:spcPts val="0"/>
                        </a:spcAft>
                      </a:pPr>
                      <a:r>
                        <a:rPr lang="en-US" sz="1400" dirty="0">
                          <a:latin typeface="Times New Roman"/>
                          <a:ea typeface="Calibri"/>
                          <a:cs typeface="Times New Roman"/>
                        </a:rPr>
                        <a:t>02</a:t>
                      </a:r>
                      <a:endParaRPr lang="en-US" sz="14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82880" algn="ctr">
                        <a:lnSpc>
                          <a:spcPct val="115000"/>
                        </a:lnSpc>
                        <a:spcBef>
                          <a:spcPts val="0"/>
                        </a:spcBef>
                        <a:spcAft>
                          <a:spcPts val="0"/>
                        </a:spcAft>
                      </a:pPr>
                      <a:r>
                        <a:rPr lang="en-US" sz="1400" dirty="0">
                          <a:latin typeface="Times New Roman"/>
                          <a:ea typeface="Calibri"/>
                          <a:cs typeface="Times New Roman"/>
                        </a:rPr>
                        <a:t>2.0%</a:t>
                      </a:r>
                      <a:endParaRPr lang="en-US" sz="14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0686">
                <a:tc>
                  <a:txBody>
                    <a:bodyPr/>
                    <a:lstStyle/>
                    <a:p>
                      <a:pPr marL="0" marR="0" algn="ctr">
                        <a:lnSpc>
                          <a:spcPct val="115000"/>
                        </a:lnSpc>
                        <a:spcBef>
                          <a:spcPts val="0"/>
                        </a:spcBef>
                        <a:spcAft>
                          <a:spcPts val="0"/>
                        </a:spcAft>
                      </a:pPr>
                      <a:r>
                        <a:rPr lang="en-US" sz="1400">
                          <a:latin typeface="Times New Roman"/>
                          <a:ea typeface="Calibri"/>
                          <a:cs typeface="Times New Roman"/>
                        </a:rPr>
                        <a:t>3</a:t>
                      </a:r>
                      <a:endParaRPr lang="en-US" sz="14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dirty="0">
                          <a:latin typeface="Times New Roman"/>
                          <a:ea typeface="Calibri"/>
                          <a:cs typeface="Times New Roman"/>
                        </a:rPr>
                        <a:t>Video Conference</a:t>
                      </a:r>
                      <a:endParaRPr lang="en-US" sz="14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82880" algn="ctr">
                        <a:lnSpc>
                          <a:spcPct val="115000"/>
                        </a:lnSpc>
                        <a:spcBef>
                          <a:spcPts val="0"/>
                        </a:spcBef>
                        <a:spcAft>
                          <a:spcPts val="0"/>
                        </a:spcAft>
                      </a:pPr>
                      <a:r>
                        <a:rPr lang="en-US" sz="1400" dirty="0">
                          <a:latin typeface="Times New Roman"/>
                          <a:ea typeface="Calibri"/>
                          <a:cs typeface="Times New Roman"/>
                        </a:rPr>
                        <a:t>04</a:t>
                      </a:r>
                      <a:endParaRPr lang="en-US" sz="14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82880" algn="ctr">
                        <a:lnSpc>
                          <a:spcPct val="115000"/>
                        </a:lnSpc>
                        <a:spcBef>
                          <a:spcPts val="0"/>
                        </a:spcBef>
                        <a:spcAft>
                          <a:spcPts val="0"/>
                        </a:spcAft>
                      </a:pPr>
                      <a:r>
                        <a:rPr lang="en-US" sz="1400" dirty="0">
                          <a:latin typeface="Times New Roman"/>
                          <a:ea typeface="Calibri"/>
                          <a:cs typeface="Times New Roman"/>
                        </a:rPr>
                        <a:t>4.0%</a:t>
                      </a:r>
                      <a:endParaRPr lang="en-US" sz="14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0686">
                <a:tc>
                  <a:txBody>
                    <a:bodyPr/>
                    <a:lstStyle/>
                    <a:p>
                      <a:pPr marL="0" marR="0" algn="ctr">
                        <a:lnSpc>
                          <a:spcPct val="115000"/>
                        </a:lnSpc>
                        <a:spcBef>
                          <a:spcPts val="0"/>
                        </a:spcBef>
                        <a:spcAft>
                          <a:spcPts val="0"/>
                        </a:spcAft>
                      </a:pPr>
                      <a:r>
                        <a:rPr lang="en-US" sz="1400">
                          <a:latin typeface="Times New Roman"/>
                          <a:ea typeface="Calibri"/>
                          <a:cs typeface="Times New Roman"/>
                        </a:rPr>
                        <a:t>4</a:t>
                      </a:r>
                      <a:endParaRPr lang="en-US" sz="14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dirty="0">
                          <a:latin typeface="Times New Roman"/>
                          <a:ea typeface="Calibri"/>
                          <a:cs typeface="Times New Roman"/>
                        </a:rPr>
                        <a:t>Internet </a:t>
                      </a:r>
                      <a:endParaRPr lang="en-US" sz="14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82880" algn="ctr">
                        <a:lnSpc>
                          <a:spcPct val="115000"/>
                        </a:lnSpc>
                        <a:spcBef>
                          <a:spcPts val="0"/>
                        </a:spcBef>
                        <a:spcAft>
                          <a:spcPts val="0"/>
                        </a:spcAft>
                      </a:pPr>
                      <a:r>
                        <a:rPr lang="en-US" sz="1400" dirty="0">
                          <a:latin typeface="Times New Roman"/>
                          <a:ea typeface="Calibri"/>
                          <a:cs typeface="Times New Roman"/>
                        </a:rPr>
                        <a:t>98</a:t>
                      </a:r>
                      <a:endParaRPr lang="en-US" sz="14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182880" algn="ctr">
                        <a:lnSpc>
                          <a:spcPct val="115000"/>
                        </a:lnSpc>
                        <a:spcBef>
                          <a:spcPts val="0"/>
                        </a:spcBef>
                        <a:spcAft>
                          <a:spcPts val="0"/>
                        </a:spcAft>
                      </a:pPr>
                      <a:r>
                        <a:rPr lang="en-US" sz="1400" dirty="0">
                          <a:latin typeface="Times New Roman"/>
                          <a:ea typeface="Calibri"/>
                          <a:cs typeface="Times New Roman"/>
                        </a:rPr>
                        <a:t>98.0%</a:t>
                      </a:r>
                      <a:endParaRPr lang="en-US" sz="14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Footer Placeholder 4"/>
          <p:cNvSpPr>
            <a:spLocks noGrp="1"/>
          </p:cNvSpPr>
          <p:nvPr>
            <p:ph type="ftr" sz="quarter" idx="11"/>
          </p:nvPr>
        </p:nvSpPr>
        <p:spPr/>
        <p:txBody>
          <a:bodyPr/>
          <a:lstStyle/>
          <a:p>
            <a:r>
              <a:rPr lang="en-US" b="1" dirty="0" smtClean="0">
                <a:solidFill>
                  <a:schemeClr val="tx1">
                    <a:lumMod val="95000"/>
                    <a:lumOff val="5000"/>
                  </a:schemeClr>
                </a:solidFill>
              </a:rPr>
              <a:t>NACLIN 2018, October 4-6, </a:t>
            </a:r>
            <a:r>
              <a:rPr lang="en-US" b="1" dirty="0" smtClean="0">
                <a:solidFill>
                  <a:schemeClr val="tx1">
                    <a:lumMod val="95000"/>
                    <a:lumOff val="5000"/>
                  </a:schemeClr>
                </a:solidFill>
              </a:rPr>
              <a:t>2018</a:t>
            </a:r>
          </a:p>
          <a:p>
            <a:r>
              <a:rPr lang="en-US" b="1" dirty="0" smtClean="0">
                <a:solidFill>
                  <a:schemeClr val="tx1">
                    <a:lumMod val="95000"/>
                    <a:lumOff val="5000"/>
                  </a:schemeClr>
                </a:solidFill>
              </a:rPr>
              <a:t>GITAM</a:t>
            </a:r>
            <a:r>
              <a:rPr lang="en-US" b="1" dirty="0" smtClean="0">
                <a:solidFill>
                  <a:schemeClr val="tx1">
                    <a:lumMod val="95000"/>
                    <a:lumOff val="5000"/>
                  </a:schemeClr>
                </a:solidFill>
              </a:rPr>
              <a:t>, Visakhapatnam</a:t>
            </a:r>
            <a:endParaRPr lang="en-US" b="1" dirty="0">
              <a:solidFill>
                <a:schemeClr val="tx1">
                  <a:lumMod val="95000"/>
                  <a:lumOff val="5000"/>
                </a:schemeClr>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en-US" sz="3200" b="1" dirty="0" smtClean="0"/>
              <a:t>Internet Facility in the library</a:t>
            </a:r>
            <a:endParaRPr lang="en-US" sz="3200" dirty="0"/>
          </a:p>
        </p:txBody>
      </p:sp>
      <p:sp>
        <p:nvSpPr>
          <p:cNvPr id="3" name="Content Placeholder 2"/>
          <p:cNvSpPr>
            <a:spLocks noGrp="1"/>
          </p:cNvSpPr>
          <p:nvPr>
            <p:ph idx="1"/>
          </p:nvPr>
        </p:nvSpPr>
        <p:spPr>
          <a:xfrm>
            <a:off x="457200" y="1066800"/>
            <a:ext cx="8229600" cy="5059363"/>
          </a:xfrm>
        </p:spPr>
        <p:txBody>
          <a:bodyPr>
            <a:noAutofit/>
          </a:bodyPr>
          <a:lstStyle/>
          <a:p>
            <a:pPr algn="just"/>
            <a:r>
              <a:rPr lang="en-US" sz="2400" b="1" dirty="0" smtClean="0"/>
              <a:t>Internet Connectivity: </a:t>
            </a:r>
          </a:p>
          <a:p>
            <a:pPr algn="just">
              <a:buNone/>
            </a:pPr>
            <a:r>
              <a:rPr lang="en-US" sz="2400" b="1" dirty="0" smtClean="0"/>
              <a:t>	The highest </a:t>
            </a:r>
            <a:r>
              <a:rPr lang="en-US" sz="2400" dirty="0" smtClean="0"/>
              <a:t>95% of the colleges have internet connectivity facility in the libraries.</a:t>
            </a:r>
          </a:p>
          <a:p>
            <a:pPr algn="just"/>
            <a:r>
              <a:rPr lang="en-US" sz="2400" b="1" dirty="0" smtClean="0"/>
              <a:t>Internet connection:</a:t>
            </a:r>
          </a:p>
          <a:p>
            <a:pPr algn="just">
              <a:buNone/>
            </a:pPr>
            <a:r>
              <a:rPr lang="en-US" sz="2400" b="1" dirty="0" smtClean="0"/>
              <a:t>	T</a:t>
            </a:r>
            <a:r>
              <a:rPr lang="en-US" sz="2400" dirty="0" smtClean="0"/>
              <a:t>he maximum 65.0% of the libraries have been using DSL connection. The least 5.0% of the college libraries have been using cellular connection.</a:t>
            </a:r>
          </a:p>
          <a:p>
            <a:pPr algn="just"/>
            <a:r>
              <a:rPr lang="en-US" sz="2400" b="1" dirty="0" smtClean="0"/>
              <a:t>Internet Service provider:</a:t>
            </a:r>
          </a:p>
          <a:p>
            <a:pPr algn="just">
              <a:buNone/>
            </a:pPr>
            <a:r>
              <a:rPr lang="en-US" sz="2400" dirty="0" smtClean="0"/>
              <a:t>	The highest 80.0% of the libraries have been subscribing internet services from BSNL service and the least 4.0% libraries using Airtel service.</a:t>
            </a:r>
            <a:endParaRPr lang="en-US" sz="2400" dirty="0"/>
          </a:p>
        </p:txBody>
      </p:sp>
      <p:sp>
        <p:nvSpPr>
          <p:cNvPr id="5" name="Footer Placeholder 4"/>
          <p:cNvSpPr>
            <a:spLocks noGrp="1"/>
          </p:cNvSpPr>
          <p:nvPr>
            <p:ph type="ftr" sz="quarter" idx="11"/>
          </p:nvPr>
        </p:nvSpPr>
        <p:spPr/>
        <p:txBody>
          <a:bodyPr/>
          <a:lstStyle/>
          <a:p>
            <a:r>
              <a:rPr lang="en-US" b="1" dirty="0" smtClean="0">
                <a:solidFill>
                  <a:schemeClr val="tx1">
                    <a:lumMod val="95000"/>
                    <a:lumOff val="5000"/>
                  </a:schemeClr>
                </a:solidFill>
              </a:rPr>
              <a:t>NACLIN 2018, October 4-6, </a:t>
            </a:r>
            <a:r>
              <a:rPr lang="en-US" b="1" dirty="0" smtClean="0">
                <a:solidFill>
                  <a:schemeClr val="tx1">
                    <a:lumMod val="95000"/>
                    <a:lumOff val="5000"/>
                  </a:schemeClr>
                </a:solidFill>
              </a:rPr>
              <a:t>2018</a:t>
            </a:r>
          </a:p>
          <a:p>
            <a:r>
              <a:rPr lang="en-US" b="1" dirty="0" smtClean="0">
                <a:solidFill>
                  <a:schemeClr val="tx1">
                    <a:lumMod val="95000"/>
                    <a:lumOff val="5000"/>
                  </a:schemeClr>
                </a:solidFill>
              </a:rPr>
              <a:t>GITAM</a:t>
            </a:r>
            <a:r>
              <a:rPr lang="en-US" b="1" dirty="0" smtClean="0">
                <a:solidFill>
                  <a:schemeClr val="tx1">
                    <a:lumMod val="95000"/>
                    <a:lumOff val="5000"/>
                  </a:schemeClr>
                </a:solidFill>
              </a:rPr>
              <a:t>, Visakhapatnam</a:t>
            </a:r>
            <a:endParaRPr lang="en-US" b="1" dirty="0">
              <a:solidFill>
                <a:schemeClr val="tx1">
                  <a:lumMod val="95000"/>
                  <a:lumOff val="5000"/>
                </a:schemeClr>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174</TotalTime>
  <Words>1573</Words>
  <Application>Microsoft Office PowerPoint</Application>
  <PresentationFormat>On-screen Show (4:3)</PresentationFormat>
  <Paragraphs>473</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 Usage of ICT in the College  Libraries of Assam: An Analytical Study </vt:lpstr>
      <vt:lpstr>Introduction</vt:lpstr>
      <vt:lpstr>AIM AND OBJECTIVES</vt:lpstr>
      <vt:lpstr>SCOPE AND LIMITATION OF THE STUDY</vt:lpstr>
      <vt:lpstr>RESEARCH METHODOLOGY</vt:lpstr>
      <vt:lpstr>ANALYSIS ANS INTERPTRETATION OF DATA</vt:lpstr>
      <vt:lpstr>Objective 2:To identify the ICT infrastructure and extent of use in the college libraries of Assam</vt:lpstr>
      <vt:lpstr>Availability of ICT based technologies in surveyed libraries</vt:lpstr>
      <vt:lpstr>Internet Facility in the library</vt:lpstr>
      <vt:lpstr> Status of Library Automation</vt:lpstr>
      <vt:lpstr>Status of Institutional repositories</vt:lpstr>
      <vt:lpstr>Document digitized by the library</vt:lpstr>
      <vt:lpstr>Objective 3: To identify the barriers to implement ICTs in the college libraries of Assam</vt:lpstr>
      <vt:lpstr>Objective 4:To find out the ICT based services extended to the users in the college libraries of Assam</vt:lpstr>
      <vt:lpstr>Level of satisfaction with the use of ICT</vt:lpstr>
      <vt:lpstr>Objective 5:To find out the impact of ICT on the users in the College libraries of Assam</vt:lpstr>
      <vt:lpstr>CONCLUSION</vt:lpstr>
      <vt:lpstr>Slide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Usage of ICT in the College libraries of Assam: An Analytical Study </dc:title>
  <dc:creator>MYPC</dc:creator>
  <cp:lastModifiedBy>User</cp:lastModifiedBy>
  <cp:revision>76</cp:revision>
  <dcterms:created xsi:type="dcterms:W3CDTF">2018-09-15T07:02:32Z</dcterms:created>
  <dcterms:modified xsi:type="dcterms:W3CDTF">2018-09-29T05:43:27Z</dcterms:modified>
</cp:coreProperties>
</file>